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317" r:id="rId3"/>
    <p:sldId id="400" r:id="rId4"/>
    <p:sldId id="318" r:id="rId5"/>
    <p:sldId id="319" r:id="rId6"/>
    <p:sldId id="320" r:id="rId7"/>
    <p:sldId id="321" r:id="rId8"/>
    <p:sldId id="323" r:id="rId9"/>
    <p:sldId id="324" r:id="rId10"/>
    <p:sldId id="401" r:id="rId11"/>
    <p:sldId id="325" r:id="rId12"/>
    <p:sldId id="326" r:id="rId13"/>
    <p:sldId id="402" r:id="rId14"/>
    <p:sldId id="327" r:id="rId15"/>
    <p:sldId id="403" r:id="rId16"/>
    <p:sldId id="328" r:id="rId17"/>
    <p:sldId id="404" r:id="rId18"/>
    <p:sldId id="329" r:id="rId19"/>
    <p:sldId id="405" r:id="rId20"/>
    <p:sldId id="330" r:id="rId21"/>
    <p:sldId id="331" r:id="rId22"/>
    <p:sldId id="406" r:id="rId23"/>
    <p:sldId id="433" r:id="rId24"/>
    <p:sldId id="332" r:id="rId25"/>
    <p:sldId id="333" r:id="rId26"/>
    <p:sldId id="334" r:id="rId27"/>
    <p:sldId id="407" r:id="rId28"/>
    <p:sldId id="335" r:id="rId29"/>
    <p:sldId id="336" r:id="rId30"/>
    <p:sldId id="408" r:id="rId31"/>
    <p:sldId id="337" r:id="rId32"/>
    <p:sldId id="409" r:id="rId33"/>
    <p:sldId id="338" r:id="rId34"/>
    <p:sldId id="339" r:id="rId35"/>
    <p:sldId id="410" r:id="rId36"/>
    <p:sldId id="340" r:id="rId37"/>
    <p:sldId id="411" r:id="rId38"/>
    <p:sldId id="341" r:id="rId39"/>
    <p:sldId id="412" r:id="rId40"/>
    <p:sldId id="342" r:id="rId41"/>
    <p:sldId id="413" r:id="rId42"/>
    <p:sldId id="343" r:id="rId43"/>
    <p:sldId id="344" r:id="rId44"/>
    <p:sldId id="345" r:id="rId45"/>
    <p:sldId id="414" r:id="rId46"/>
    <p:sldId id="346" r:id="rId47"/>
    <p:sldId id="347" r:id="rId48"/>
    <p:sldId id="348" r:id="rId49"/>
    <p:sldId id="415" r:id="rId50"/>
    <p:sldId id="349" r:id="rId51"/>
    <p:sldId id="350" r:id="rId52"/>
    <p:sldId id="351" r:id="rId53"/>
    <p:sldId id="431" r:id="rId54"/>
    <p:sldId id="352" r:id="rId55"/>
    <p:sldId id="416" r:id="rId56"/>
    <p:sldId id="353" r:id="rId57"/>
    <p:sldId id="417" r:id="rId58"/>
    <p:sldId id="354" r:id="rId59"/>
    <p:sldId id="418" r:id="rId60"/>
    <p:sldId id="355" r:id="rId61"/>
    <p:sldId id="419" r:id="rId62"/>
    <p:sldId id="356" r:id="rId63"/>
    <p:sldId id="357" r:id="rId64"/>
    <p:sldId id="358" r:id="rId65"/>
    <p:sldId id="432" r:id="rId66"/>
    <p:sldId id="359" r:id="rId67"/>
    <p:sldId id="434" r:id="rId68"/>
    <p:sldId id="360" r:id="rId69"/>
    <p:sldId id="361" r:id="rId70"/>
    <p:sldId id="362" r:id="rId71"/>
    <p:sldId id="363" r:id="rId72"/>
    <p:sldId id="364" r:id="rId73"/>
    <p:sldId id="365" r:id="rId74"/>
    <p:sldId id="420" r:id="rId75"/>
    <p:sldId id="366" r:id="rId76"/>
    <p:sldId id="367" r:id="rId77"/>
    <p:sldId id="421" r:id="rId78"/>
    <p:sldId id="368" r:id="rId79"/>
    <p:sldId id="369" r:id="rId80"/>
    <p:sldId id="422" r:id="rId81"/>
    <p:sldId id="370" r:id="rId82"/>
    <p:sldId id="423" r:id="rId83"/>
    <p:sldId id="371" r:id="rId84"/>
    <p:sldId id="372" r:id="rId85"/>
    <p:sldId id="373" r:id="rId86"/>
    <p:sldId id="424" r:id="rId87"/>
    <p:sldId id="374" r:id="rId88"/>
    <p:sldId id="375" r:id="rId89"/>
    <p:sldId id="385" r:id="rId90"/>
    <p:sldId id="386" r:id="rId91"/>
    <p:sldId id="387" r:id="rId92"/>
    <p:sldId id="397" r:id="rId93"/>
    <p:sldId id="388" r:id="rId94"/>
    <p:sldId id="425" r:id="rId95"/>
    <p:sldId id="389" r:id="rId96"/>
    <p:sldId id="392" r:id="rId97"/>
    <p:sldId id="390" r:id="rId98"/>
    <p:sldId id="391" r:id="rId99"/>
    <p:sldId id="393" r:id="rId100"/>
    <p:sldId id="394" r:id="rId101"/>
    <p:sldId id="376" r:id="rId102"/>
    <p:sldId id="377" r:id="rId103"/>
    <p:sldId id="399" r:id="rId104"/>
    <p:sldId id="378" r:id="rId105"/>
    <p:sldId id="426" r:id="rId106"/>
    <p:sldId id="379" r:id="rId107"/>
    <p:sldId id="380" r:id="rId108"/>
    <p:sldId id="398" r:id="rId109"/>
    <p:sldId id="427" r:id="rId110"/>
    <p:sldId id="381" r:id="rId111"/>
    <p:sldId id="382" r:id="rId112"/>
    <p:sldId id="428" r:id="rId113"/>
    <p:sldId id="429" r:id="rId114"/>
    <p:sldId id="383" r:id="rId115"/>
    <p:sldId id="384" r:id="rId116"/>
    <p:sldId id="430" r:id="rId117"/>
    <p:sldId id="396" r:id="rId118"/>
    <p:sldId id="435" r:id="rId119"/>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Objects="1">
      <p:cViewPr>
        <p:scale>
          <a:sx n="125" d="100"/>
          <a:sy n="125" d="100"/>
        </p:scale>
        <p:origin x="-668" y="168"/>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53FA5-B34E-4930-A555-D9A7EC3B4DEB}"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zh-TW" altLang="en-US"/>
        </a:p>
      </dgm:t>
    </dgm:pt>
    <dgm:pt modelId="{2EE0D997-99FF-4784-AB9C-52C907CA9771}">
      <dgm:prSet phldrT="[文字]" custT="1"/>
      <dgm:spPr/>
      <dgm:t>
        <a:bodyPr/>
        <a:lstStyle/>
        <a:p>
          <a:r>
            <a:rPr lang="en-US" altLang="zh-TW" sz="2400" dirty="0" smtClean="0">
              <a:latin typeface="+mj-ea"/>
              <a:ea typeface="+mj-ea"/>
            </a:rPr>
            <a:t>B2C</a:t>
          </a:r>
        </a:p>
        <a:p>
          <a:r>
            <a:rPr lang="zh-TW" altLang="en-US" sz="2400" dirty="0" smtClean="0">
              <a:latin typeface="+mj-ea"/>
              <a:ea typeface="+mj-ea"/>
            </a:rPr>
            <a:t>企業對用戶</a:t>
          </a:r>
          <a:endParaRPr lang="zh-TW" altLang="en-US" sz="2400" dirty="0">
            <a:latin typeface="+mj-ea"/>
            <a:ea typeface="+mj-ea"/>
          </a:endParaRPr>
        </a:p>
      </dgm:t>
    </dgm:pt>
    <dgm:pt modelId="{8442EB39-3DDE-4B8D-97BF-EC4BA516FFFC}" type="parTrans" cxnId="{86BB04A5-3E49-4F22-811F-BE5174638274}">
      <dgm:prSet/>
      <dgm:spPr/>
      <dgm:t>
        <a:bodyPr/>
        <a:lstStyle/>
        <a:p>
          <a:endParaRPr lang="zh-TW" altLang="en-US"/>
        </a:p>
      </dgm:t>
    </dgm:pt>
    <dgm:pt modelId="{84141A62-3E6B-4BDC-A9E3-FD1775F99EC8}" type="sibTrans" cxnId="{86BB04A5-3E49-4F22-811F-BE5174638274}">
      <dgm:prSet/>
      <dgm:spPr/>
      <dgm:t>
        <a:bodyPr/>
        <a:lstStyle/>
        <a:p>
          <a:endParaRPr lang="zh-TW" altLang="en-US"/>
        </a:p>
      </dgm:t>
    </dgm:pt>
    <dgm:pt modelId="{13010D5B-0E8E-4614-ABF2-D727AF8519C9}">
      <dgm:prSet custT="1"/>
      <dgm:spPr/>
      <dgm:t>
        <a:bodyPr/>
        <a:lstStyle/>
        <a:p>
          <a:r>
            <a:rPr lang="en-US" altLang="zh-TW" sz="2400" dirty="0" smtClean="0">
              <a:latin typeface="+mj-ea"/>
              <a:ea typeface="+mj-ea"/>
            </a:rPr>
            <a:t>B2B</a:t>
          </a:r>
        </a:p>
        <a:p>
          <a:r>
            <a:rPr lang="zh-TW" altLang="en-US" sz="2400" dirty="0" smtClean="0">
              <a:latin typeface="+mj-ea"/>
              <a:ea typeface="+mj-ea"/>
            </a:rPr>
            <a:t>企業對企業</a:t>
          </a:r>
          <a:endParaRPr lang="en-US" altLang="zh-TW" sz="2400" dirty="0" smtClean="0">
            <a:latin typeface="+mj-ea"/>
            <a:ea typeface="+mj-ea"/>
          </a:endParaRPr>
        </a:p>
      </dgm:t>
    </dgm:pt>
    <dgm:pt modelId="{2F6CCD32-97A0-4292-99D0-47FCD14070EA}" type="parTrans" cxnId="{0892BC19-BC62-46CF-B22D-BE3DA183AE64}">
      <dgm:prSet/>
      <dgm:spPr/>
      <dgm:t>
        <a:bodyPr/>
        <a:lstStyle/>
        <a:p>
          <a:endParaRPr lang="zh-TW" altLang="en-US"/>
        </a:p>
      </dgm:t>
    </dgm:pt>
    <dgm:pt modelId="{EC3BCDCD-1D5E-4A2F-B661-E29B17EA78A1}" type="sibTrans" cxnId="{0892BC19-BC62-46CF-B22D-BE3DA183AE64}">
      <dgm:prSet/>
      <dgm:spPr/>
      <dgm:t>
        <a:bodyPr/>
        <a:lstStyle/>
        <a:p>
          <a:endParaRPr lang="zh-TW" altLang="en-US"/>
        </a:p>
      </dgm:t>
    </dgm:pt>
    <dgm:pt modelId="{2F8454DE-8F9F-4A29-A414-C5C5DA8C843E}">
      <dgm:prSet custT="1"/>
      <dgm:spPr/>
      <dgm:t>
        <a:bodyPr/>
        <a:lstStyle/>
        <a:p>
          <a:r>
            <a:rPr lang="en-US" altLang="zh-TW" sz="2400" dirty="0" smtClean="0">
              <a:latin typeface="+mj-ea"/>
              <a:ea typeface="+mj-ea"/>
            </a:rPr>
            <a:t>C2C</a:t>
          </a:r>
        </a:p>
        <a:p>
          <a:r>
            <a:rPr lang="zh-TW" altLang="en-US" sz="2400" dirty="0" smtClean="0">
              <a:latin typeface="+mj-ea"/>
              <a:ea typeface="+mj-ea"/>
            </a:rPr>
            <a:t>用戶對用戶</a:t>
          </a:r>
          <a:endParaRPr lang="en-US" altLang="zh-TW" sz="2400" dirty="0" smtClean="0">
            <a:latin typeface="+mj-ea"/>
            <a:ea typeface="+mj-ea"/>
          </a:endParaRPr>
        </a:p>
      </dgm:t>
    </dgm:pt>
    <dgm:pt modelId="{A0F0A1A7-52A2-4E93-BC53-FAA0576FC32B}" type="parTrans" cxnId="{C66157F5-3B37-43B4-9E08-C9E287E6F9B2}">
      <dgm:prSet/>
      <dgm:spPr/>
      <dgm:t>
        <a:bodyPr/>
        <a:lstStyle/>
        <a:p>
          <a:endParaRPr lang="zh-TW" altLang="en-US"/>
        </a:p>
      </dgm:t>
    </dgm:pt>
    <dgm:pt modelId="{8537F04E-5BB0-4FAB-9D25-383D28C19389}" type="sibTrans" cxnId="{C66157F5-3B37-43B4-9E08-C9E287E6F9B2}">
      <dgm:prSet/>
      <dgm:spPr/>
      <dgm:t>
        <a:bodyPr/>
        <a:lstStyle/>
        <a:p>
          <a:endParaRPr lang="zh-TW" altLang="en-US"/>
        </a:p>
      </dgm:t>
    </dgm:pt>
    <dgm:pt modelId="{7EF2577E-E6BB-4A6D-BDD1-AC939D6A7840}">
      <dgm:prSet custT="1"/>
      <dgm:spPr/>
      <dgm:t>
        <a:bodyPr/>
        <a:lstStyle/>
        <a:p>
          <a:r>
            <a:rPr lang="en-US" altLang="zh-TW" sz="2400" dirty="0" smtClean="0">
              <a:latin typeface="+mj-ea"/>
              <a:ea typeface="+mj-ea"/>
            </a:rPr>
            <a:t>C2B</a:t>
          </a:r>
        </a:p>
        <a:p>
          <a:r>
            <a:rPr lang="zh-TW" altLang="en-US" sz="2400" dirty="0" smtClean="0">
              <a:latin typeface="+mj-ea"/>
              <a:ea typeface="+mj-ea"/>
            </a:rPr>
            <a:t>用戶對企業</a:t>
          </a:r>
        </a:p>
      </dgm:t>
    </dgm:pt>
    <dgm:pt modelId="{9EF5AFE5-4E08-4346-B386-A52A2072DC8F}" type="parTrans" cxnId="{0237E577-CB27-4177-9D4E-25D041231942}">
      <dgm:prSet/>
      <dgm:spPr/>
      <dgm:t>
        <a:bodyPr/>
        <a:lstStyle/>
        <a:p>
          <a:endParaRPr lang="zh-TW" altLang="en-US"/>
        </a:p>
      </dgm:t>
    </dgm:pt>
    <dgm:pt modelId="{398CAE4C-7BF2-4A7E-A467-A8E7684F9AE3}" type="sibTrans" cxnId="{0237E577-CB27-4177-9D4E-25D041231942}">
      <dgm:prSet/>
      <dgm:spPr/>
      <dgm:t>
        <a:bodyPr/>
        <a:lstStyle/>
        <a:p>
          <a:endParaRPr lang="zh-TW" altLang="en-US"/>
        </a:p>
      </dgm:t>
    </dgm:pt>
    <dgm:pt modelId="{E1BD2906-CE2B-415E-84CF-07AC0CB51EEC}" type="pres">
      <dgm:prSet presAssocID="{9AD53FA5-B34E-4930-A555-D9A7EC3B4DEB}" presName="Name0" presStyleCnt="0">
        <dgm:presLayoutVars>
          <dgm:dir/>
          <dgm:resizeHandles val="exact"/>
        </dgm:presLayoutVars>
      </dgm:prSet>
      <dgm:spPr/>
      <dgm:t>
        <a:bodyPr/>
        <a:lstStyle/>
        <a:p>
          <a:endParaRPr lang="zh-TW" altLang="en-US"/>
        </a:p>
      </dgm:t>
    </dgm:pt>
    <dgm:pt modelId="{FBCD7132-B53C-41A4-8EC3-380E32E99157}" type="pres">
      <dgm:prSet presAssocID="{9AD53FA5-B34E-4930-A555-D9A7EC3B4DEB}" presName="cycle" presStyleCnt="0"/>
      <dgm:spPr/>
    </dgm:pt>
    <dgm:pt modelId="{B744DBDC-C5C3-4C5A-9E70-D5282E87482B}" type="pres">
      <dgm:prSet presAssocID="{2EE0D997-99FF-4784-AB9C-52C907CA9771}" presName="nodeFirstNode" presStyleLbl="node1" presStyleIdx="0" presStyleCnt="4">
        <dgm:presLayoutVars>
          <dgm:bulletEnabled val="1"/>
        </dgm:presLayoutVars>
      </dgm:prSet>
      <dgm:spPr/>
      <dgm:t>
        <a:bodyPr/>
        <a:lstStyle/>
        <a:p>
          <a:endParaRPr lang="zh-TW" altLang="en-US"/>
        </a:p>
      </dgm:t>
    </dgm:pt>
    <dgm:pt modelId="{CD5F1C87-F92A-4365-8E05-98BB079B6E0A}" type="pres">
      <dgm:prSet presAssocID="{84141A62-3E6B-4BDC-A9E3-FD1775F99EC8}" presName="sibTransFirstNode" presStyleLbl="bgShp" presStyleIdx="0" presStyleCnt="1"/>
      <dgm:spPr/>
      <dgm:t>
        <a:bodyPr/>
        <a:lstStyle/>
        <a:p>
          <a:endParaRPr lang="zh-TW" altLang="en-US"/>
        </a:p>
      </dgm:t>
    </dgm:pt>
    <dgm:pt modelId="{90244C45-4D19-42B2-A707-EA064F1282B4}" type="pres">
      <dgm:prSet presAssocID="{13010D5B-0E8E-4614-ABF2-D727AF8519C9}" presName="nodeFollowingNodes" presStyleLbl="node1" presStyleIdx="1" presStyleCnt="4">
        <dgm:presLayoutVars>
          <dgm:bulletEnabled val="1"/>
        </dgm:presLayoutVars>
      </dgm:prSet>
      <dgm:spPr/>
      <dgm:t>
        <a:bodyPr/>
        <a:lstStyle/>
        <a:p>
          <a:endParaRPr lang="zh-TW" altLang="en-US"/>
        </a:p>
      </dgm:t>
    </dgm:pt>
    <dgm:pt modelId="{ECAD7309-2EA0-4643-9428-F7E212DF489F}" type="pres">
      <dgm:prSet presAssocID="{2F8454DE-8F9F-4A29-A414-C5C5DA8C843E}" presName="nodeFollowingNodes" presStyleLbl="node1" presStyleIdx="2" presStyleCnt="4">
        <dgm:presLayoutVars>
          <dgm:bulletEnabled val="1"/>
        </dgm:presLayoutVars>
      </dgm:prSet>
      <dgm:spPr/>
      <dgm:t>
        <a:bodyPr/>
        <a:lstStyle/>
        <a:p>
          <a:endParaRPr lang="zh-TW" altLang="en-US"/>
        </a:p>
      </dgm:t>
    </dgm:pt>
    <dgm:pt modelId="{529DB860-DDE9-47B9-BFBF-35C8155DED1F}" type="pres">
      <dgm:prSet presAssocID="{7EF2577E-E6BB-4A6D-BDD1-AC939D6A7840}" presName="nodeFollowingNodes" presStyleLbl="node1" presStyleIdx="3" presStyleCnt="4">
        <dgm:presLayoutVars>
          <dgm:bulletEnabled val="1"/>
        </dgm:presLayoutVars>
      </dgm:prSet>
      <dgm:spPr/>
      <dgm:t>
        <a:bodyPr/>
        <a:lstStyle/>
        <a:p>
          <a:endParaRPr lang="zh-TW" altLang="en-US"/>
        </a:p>
      </dgm:t>
    </dgm:pt>
  </dgm:ptLst>
  <dgm:cxnLst>
    <dgm:cxn modelId="{00EFCE48-346C-4D50-928D-57466DE55B42}" type="presOf" srcId="{13010D5B-0E8E-4614-ABF2-D727AF8519C9}" destId="{90244C45-4D19-42B2-A707-EA064F1282B4}" srcOrd="0" destOrd="0" presId="urn:microsoft.com/office/officeart/2005/8/layout/cycle3"/>
    <dgm:cxn modelId="{A93FFB15-6E7A-4A59-BDB3-C63C8C37BBCD}" type="presOf" srcId="{9AD53FA5-B34E-4930-A555-D9A7EC3B4DEB}" destId="{E1BD2906-CE2B-415E-84CF-07AC0CB51EEC}" srcOrd="0" destOrd="0" presId="urn:microsoft.com/office/officeart/2005/8/layout/cycle3"/>
    <dgm:cxn modelId="{636D57EB-2948-4EA9-A915-49534D7EA8D7}" type="presOf" srcId="{84141A62-3E6B-4BDC-A9E3-FD1775F99EC8}" destId="{CD5F1C87-F92A-4365-8E05-98BB079B6E0A}" srcOrd="0" destOrd="0" presId="urn:microsoft.com/office/officeart/2005/8/layout/cycle3"/>
    <dgm:cxn modelId="{B1F5063E-1074-4294-8060-318D6FE87425}" type="presOf" srcId="{7EF2577E-E6BB-4A6D-BDD1-AC939D6A7840}" destId="{529DB860-DDE9-47B9-BFBF-35C8155DED1F}" srcOrd="0" destOrd="0" presId="urn:microsoft.com/office/officeart/2005/8/layout/cycle3"/>
    <dgm:cxn modelId="{0237E577-CB27-4177-9D4E-25D041231942}" srcId="{9AD53FA5-B34E-4930-A555-D9A7EC3B4DEB}" destId="{7EF2577E-E6BB-4A6D-BDD1-AC939D6A7840}" srcOrd="3" destOrd="0" parTransId="{9EF5AFE5-4E08-4346-B386-A52A2072DC8F}" sibTransId="{398CAE4C-7BF2-4A7E-A467-A8E7684F9AE3}"/>
    <dgm:cxn modelId="{1D418A61-18B4-4A2D-8B58-F481E5001BB5}" type="presOf" srcId="{2EE0D997-99FF-4784-AB9C-52C907CA9771}" destId="{B744DBDC-C5C3-4C5A-9E70-D5282E87482B}" srcOrd="0" destOrd="0" presId="urn:microsoft.com/office/officeart/2005/8/layout/cycle3"/>
    <dgm:cxn modelId="{86BB04A5-3E49-4F22-811F-BE5174638274}" srcId="{9AD53FA5-B34E-4930-A555-D9A7EC3B4DEB}" destId="{2EE0D997-99FF-4784-AB9C-52C907CA9771}" srcOrd="0" destOrd="0" parTransId="{8442EB39-3DDE-4B8D-97BF-EC4BA516FFFC}" sibTransId="{84141A62-3E6B-4BDC-A9E3-FD1775F99EC8}"/>
    <dgm:cxn modelId="{C66157F5-3B37-43B4-9E08-C9E287E6F9B2}" srcId="{9AD53FA5-B34E-4930-A555-D9A7EC3B4DEB}" destId="{2F8454DE-8F9F-4A29-A414-C5C5DA8C843E}" srcOrd="2" destOrd="0" parTransId="{A0F0A1A7-52A2-4E93-BC53-FAA0576FC32B}" sibTransId="{8537F04E-5BB0-4FAB-9D25-383D28C19389}"/>
    <dgm:cxn modelId="{0BF1B0A6-1903-43FA-9112-DBD8C32761D4}" type="presOf" srcId="{2F8454DE-8F9F-4A29-A414-C5C5DA8C843E}" destId="{ECAD7309-2EA0-4643-9428-F7E212DF489F}" srcOrd="0" destOrd="0" presId="urn:microsoft.com/office/officeart/2005/8/layout/cycle3"/>
    <dgm:cxn modelId="{0892BC19-BC62-46CF-B22D-BE3DA183AE64}" srcId="{9AD53FA5-B34E-4930-A555-D9A7EC3B4DEB}" destId="{13010D5B-0E8E-4614-ABF2-D727AF8519C9}" srcOrd="1" destOrd="0" parTransId="{2F6CCD32-97A0-4292-99D0-47FCD14070EA}" sibTransId="{EC3BCDCD-1D5E-4A2F-B661-E29B17EA78A1}"/>
    <dgm:cxn modelId="{231D8622-444E-411C-8EE6-DC9E7E492A37}" type="presParOf" srcId="{E1BD2906-CE2B-415E-84CF-07AC0CB51EEC}" destId="{FBCD7132-B53C-41A4-8EC3-380E32E99157}" srcOrd="0" destOrd="0" presId="urn:microsoft.com/office/officeart/2005/8/layout/cycle3"/>
    <dgm:cxn modelId="{7D89A16E-D929-4B7C-A660-D698BA50C42E}" type="presParOf" srcId="{FBCD7132-B53C-41A4-8EC3-380E32E99157}" destId="{B744DBDC-C5C3-4C5A-9E70-D5282E87482B}" srcOrd="0" destOrd="0" presId="urn:microsoft.com/office/officeart/2005/8/layout/cycle3"/>
    <dgm:cxn modelId="{E60B7EDF-E34F-4D65-9E3C-F0FDC73DBEE7}" type="presParOf" srcId="{FBCD7132-B53C-41A4-8EC3-380E32E99157}" destId="{CD5F1C87-F92A-4365-8E05-98BB079B6E0A}" srcOrd="1" destOrd="0" presId="urn:microsoft.com/office/officeart/2005/8/layout/cycle3"/>
    <dgm:cxn modelId="{3AFFA8A8-AB9A-4B59-8373-E6B17E23BFC4}" type="presParOf" srcId="{FBCD7132-B53C-41A4-8EC3-380E32E99157}" destId="{90244C45-4D19-42B2-A707-EA064F1282B4}" srcOrd="2" destOrd="0" presId="urn:microsoft.com/office/officeart/2005/8/layout/cycle3"/>
    <dgm:cxn modelId="{4FC104E0-CF87-4518-A89B-CFB9D4CA7327}" type="presParOf" srcId="{FBCD7132-B53C-41A4-8EC3-380E32E99157}" destId="{ECAD7309-2EA0-4643-9428-F7E212DF489F}" srcOrd="3" destOrd="0" presId="urn:microsoft.com/office/officeart/2005/8/layout/cycle3"/>
    <dgm:cxn modelId="{151A231C-F9DC-4CE1-B0C3-6AA592395C99}" type="presParOf" srcId="{FBCD7132-B53C-41A4-8EC3-380E32E99157}" destId="{529DB860-DDE9-47B9-BFBF-35C8155DED1F}"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C787D-593A-4326-9E28-66D3C449D33E}"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zh-TW" altLang="en-US"/>
        </a:p>
      </dgm:t>
    </dgm:pt>
    <dgm:pt modelId="{314C6AE7-089D-43B8-9FAF-96E0D84A224D}">
      <dgm:prSet phldrT="[文字]"/>
      <dgm:spPr/>
      <dgm:t>
        <a:bodyPr/>
        <a:lstStyle/>
        <a:p>
          <a:r>
            <a:rPr lang="zh-TW" altLang="en-US" dirty="0" smtClean="0"/>
            <a:t>匯流排</a:t>
          </a:r>
          <a:r>
            <a:rPr lang="en-US" altLang="zh-TW" dirty="0" smtClean="0"/>
            <a:t> (bus)</a:t>
          </a:r>
          <a:endParaRPr lang="zh-TW" altLang="en-US" dirty="0"/>
        </a:p>
      </dgm:t>
    </dgm:pt>
    <dgm:pt modelId="{FBE4D9C0-57EA-425B-8B81-B0EB56125F5F}" type="parTrans" cxnId="{BFBBA941-3DD6-47D1-8E39-C26B895A76B1}">
      <dgm:prSet/>
      <dgm:spPr/>
      <dgm:t>
        <a:bodyPr/>
        <a:lstStyle/>
        <a:p>
          <a:endParaRPr lang="zh-TW" altLang="en-US"/>
        </a:p>
      </dgm:t>
    </dgm:pt>
    <dgm:pt modelId="{11B6E680-DA36-414B-A2CA-5AA7FD5C3A74}" type="sibTrans" cxnId="{BFBBA941-3DD6-47D1-8E39-C26B895A76B1}">
      <dgm:prSet/>
      <dgm:spPr/>
      <dgm:t>
        <a:bodyPr/>
        <a:lstStyle/>
        <a:p>
          <a:endParaRPr lang="zh-TW" altLang="en-US"/>
        </a:p>
      </dgm:t>
    </dgm:pt>
    <dgm:pt modelId="{930E5216-6F59-4C4E-929A-A44060AE3473}">
      <dgm:prSet/>
      <dgm:spPr/>
      <dgm:t>
        <a:bodyPr/>
        <a:lstStyle/>
        <a:p>
          <a:r>
            <a:rPr lang="zh-TW" altLang="en-US" smtClean="0"/>
            <a:t>環狀</a:t>
          </a:r>
          <a:r>
            <a:rPr lang="en-US" altLang="zh-TW" smtClean="0"/>
            <a:t> (ring)</a:t>
          </a:r>
          <a:endParaRPr lang="en-US" altLang="zh-TW" dirty="0" smtClean="0"/>
        </a:p>
      </dgm:t>
    </dgm:pt>
    <dgm:pt modelId="{6B3C3FDA-07B7-456C-B8BF-F5A2587FF6E7}" type="parTrans" cxnId="{FE258F9F-0DC7-4A44-893B-E9AF950AD068}">
      <dgm:prSet/>
      <dgm:spPr/>
      <dgm:t>
        <a:bodyPr/>
        <a:lstStyle/>
        <a:p>
          <a:endParaRPr lang="zh-TW" altLang="en-US"/>
        </a:p>
      </dgm:t>
    </dgm:pt>
    <dgm:pt modelId="{DBF61552-245E-497E-BE32-8E88A3992F26}" type="sibTrans" cxnId="{FE258F9F-0DC7-4A44-893B-E9AF950AD068}">
      <dgm:prSet/>
      <dgm:spPr/>
      <dgm:t>
        <a:bodyPr/>
        <a:lstStyle/>
        <a:p>
          <a:endParaRPr lang="zh-TW" altLang="en-US"/>
        </a:p>
      </dgm:t>
    </dgm:pt>
    <dgm:pt modelId="{A6EC6409-67E5-4580-B44B-6C0CAA5D2941}">
      <dgm:prSet/>
      <dgm:spPr/>
      <dgm:t>
        <a:bodyPr/>
        <a:lstStyle/>
        <a:p>
          <a:r>
            <a:rPr lang="zh-TW" altLang="en-US" smtClean="0"/>
            <a:t>星狀</a:t>
          </a:r>
          <a:r>
            <a:rPr lang="en-US" altLang="zh-TW" smtClean="0"/>
            <a:t> (star)</a:t>
          </a:r>
          <a:endParaRPr lang="en-US" altLang="zh-TW" dirty="0" smtClean="0"/>
        </a:p>
      </dgm:t>
    </dgm:pt>
    <dgm:pt modelId="{184059CB-8587-4EED-A5F9-0B831DC97603}" type="parTrans" cxnId="{AA8A310B-52F1-4D5C-8524-7822B699FD74}">
      <dgm:prSet/>
      <dgm:spPr/>
      <dgm:t>
        <a:bodyPr/>
        <a:lstStyle/>
        <a:p>
          <a:endParaRPr lang="zh-TW" altLang="en-US"/>
        </a:p>
      </dgm:t>
    </dgm:pt>
    <dgm:pt modelId="{0AAC8CDB-D3BD-483D-8313-5E4EA02F35D6}" type="sibTrans" cxnId="{AA8A310B-52F1-4D5C-8524-7822B699FD74}">
      <dgm:prSet/>
      <dgm:spPr/>
      <dgm:t>
        <a:bodyPr/>
        <a:lstStyle/>
        <a:p>
          <a:endParaRPr lang="zh-TW" altLang="en-US"/>
        </a:p>
      </dgm:t>
    </dgm:pt>
    <dgm:pt modelId="{E46A8853-4E4A-4E23-9699-A6C15F11934C}">
      <dgm:prSet/>
      <dgm:spPr/>
      <dgm:t>
        <a:bodyPr/>
        <a:lstStyle/>
        <a:p>
          <a:r>
            <a:rPr lang="zh-TW" altLang="en-US" smtClean="0"/>
            <a:t>網格</a:t>
          </a:r>
          <a:r>
            <a:rPr lang="en-US" altLang="zh-TW" smtClean="0"/>
            <a:t> (mesh)</a:t>
          </a:r>
          <a:endParaRPr lang="en-US" altLang="zh-TW" dirty="0" smtClean="0"/>
        </a:p>
      </dgm:t>
    </dgm:pt>
    <dgm:pt modelId="{C9911868-97A0-46B9-AC04-ECDAAF1A881A}" type="parTrans" cxnId="{5AE7EDF3-C492-4D62-8513-EE2677D3A058}">
      <dgm:prSet/>
      <dgm:spPr/>
      <dgm:t>
        <a:bodyPr/>
        <a:lstStyle/>
        <a:p>
          <a:endParaRPr lang="zh-TW" altLang="en-US"/>
        </a:p>
      </dgm:t>
    </dgm:pt>
    <dgm:pt modelId="{A1704671-56F5-449C-9B9B-21D42742C91C}" type="sibTrans" cxnId="{5AE7EDF3-C492-4D62-8513-EE2677D3A058}">
      <dgm:prSet/>
      <dgm:spPr/>
      <dgm:t>
        <a:bodyPr/>
        <a:lstStyle/>
        <a:p>
          <a:endParaRPr lang="zh-TW" altLang="en-US"/>
        </a:p>
      </dgm:t>
    </dgm:pt>
    <dgm:pt modelId="{407E9D40-9549-408F-A5E9-8F12C3D2CF70}" type="pres">
      <dgm:prSet presAssocID="{54DC787D-593A-4326-9E28-66D3C449D33E}" presName="diagram" presStyleCnt="0">
        <dgm:presLayoutVars>
          <dgm:dir/>
          <dgm:resizeHandles val="exact"/>
        </dgm:presLayoutVars>
      </dgm:prSet>
      <dgm:spPr/>
      <dgm:t>
        <a:bodyPr/>
        <a:lstStyle/>
        <a:p>
          <a:endParaRPr lang="zh-TW" altLang="en-US"/>
        </a:p>
      </dgm:t>
    </dgm:pt>
    <dgm:pt modelId="{56BD2C11-91A8-45C0-8E04-6DEDFAB9AAD2}" type="pres">
      <dgm:prSet presAssocID="{314C6AE7-089D-43B8-9FAF-96E0D84A224D}" presName="node" presStyleLbl="node1" presStyleIdx="0" presStyleCnt="4">
        <dgm:presLayoutVars>
          <dgm:bulletEnabled val="1"/>
        </dgm:presLayoutVars>
      </dgm:prSet>
      <dgm:spPr/>
      <dgm:t>
        <a:bodyPr/>
        <a:lstStyle/>
        <a:p>
          <a:endParaRPr lang="zh-TW" altLang="en-US"/>
        </a:p>
      </dgm:t>
    </dgm:pt>
    <dgm:pt modelId="{E2EE7741-19F7-4EA3-89DC-6B983438ECDC}" type="pres">
      <dgm:prSet presAssocID="{11B6E680-DA36-414B-A2CA-5AA7FD5C3A74}" presName="sibTrans" presStyleCnt="0"/>
      <dgm:spPr/>
    </dgm:pt>
    <dgm:pt modelId="{B8E508C1-8BF3-46AB-BE6F-683BFEBCC422}" type="pres">
      <dgm:prSet presAssocID="{930E5216-6F59-4C4E-929A-A44060AE3473}" presName="node" presStyleLbl="node1" presStyleIdx="1" presStyleCnt="4">
        <dgm:presLayoutVars>
          <dgm:bulletEnabled val="1"/>
        </dgm:presLayoutVars>
      </dgm:prSet>
      <dgm:spPr/>
      <dgm:t>
        <a:bodyPr/>
        <a:lstStyle/>
        <a:p>
          <a:endParaRPr lang="zh-TW" altLang="en-US"/>
        </a:p>
      </dgm:t>
    </dgm:pt>
    <dgm:pt modelId="{E716CB3B-4E8C-4190-AC4C-2AD003339A81}" type="pres">
      <dgm:prSet presAssocID="{DBF61552-245E-497E-BE32-8E88A3992F26}" presName="sibTrans" presStyleCnt="0"/>
      <dgm:spPr/>
    </dgm:pt>
    <dgm:pt modelId="{F2599B24-9458-4863-A724-324C2D40004C}" type="pres">
      <dgm:prSet presAssocID="{A6EC6409-67E5-4580-B44B-6C0CAA5D2941}" presName="node" presStyleLbl="node1" presStyleIdx="2" presStyleCnt="4">
        <dgm:presLayoutVars>
          <dgm:bulletEnabled val="1"/>
        </dgm:presLayoutVars>
      </dgm:prSet>
      <dgm:spPr/>
      <dgm:t>
        <a:bodyPr/>
        <a:lstStyle/>
        <a:p>
          <a:endParaRPr lang="zh-TW" altLang="en-US"/>
        </a:p>
      </dgm:t>
    </dgm:pt>
    <dgm:pt modelId="{DD3D48C1-AD68-4E45-B8F9-C8A370165615}" type="pres">
      <dgm:prSet presAssocID="{0AAC8CDB-D3BD-483D-8313-5E4EA02F35D6}" presName="sibTrans" presStyleCnt="0"/>
      <dgm:spPr/>
    </dgm:pt>
    <dgm:pt modelId="{52580A20-6B50-4CC6-8056-5150ADBF4495}" type="pres">
      <dgm:prSet presAssocID="{E46A8853-4E4A-4E23-9699-A6C15F11934C}" presName="node" presStyleLbl="node1" presStyleIdx="3" presStyleCnt="4">
        <dgm:presLayoutVars>
          <dgm:bulletEnabled val="1"/>
        </dgm:presLayoutVars>
      </dgm:prSet>
      <dgm:spPr/>
      <dgm:t>
        <a:bodyPr/>
        <a:lstStyle/>
        <a:p>
          <a:endParaRPr lang="zh-TW" altLang="en-US"/>
        </a:p>
      </dgm:t>
    </dgm:pt>
  </dgm:ptLst>
  <dgm:cxnLst>
    <dgm:cxn modelId="{424E657B-5F33-4B1A-9EA5-3249E4052DD9}" type="presOf" srcId="{54DC787D-593A-4326-9E28-66D3C449D33E}" destId="{407E9D40-9549-408F-A5E9-8F12C3D2CF70}" srcOrd="0" destOrd="0" presId="urn:microsoft.com/office/officeart/2005/8/layout/default"/>
    <dgm:cxn modelId="{AA8A310B-52F1-4D5C-8524-7822B699FD74}" srcId="{54DC787D-593A-4326-9E28-66D3C449D33E}" destId="{A6EC6409-67E5-4580-B44B-6C0CAA5D2941}" srcOrd="2" destOrd="0" parTransId="{184059CB-8587-4EED-A5F9-0B831DC97603}" sibTransId="{0AAC8CDB-D3BD-483D-8313-5E4EA02F35D6}"/>
    <dgm:cxn modelId="{556C3D22-44B2-43F5-AE83-8B046602854C}" type="presOf" srcId="{930E5216-6F59-4C4E-929A-A44060AE3473}" destId="{B8E508C1-8BF3-46AB-BE6F-683BFEBCC422}" srcOrd="0" destOrd="0" presId="urn:microsoft.com/office/officeart/2005/8/layout/default"/>
    <dgm:cxn modelId="{E5F3810A-E672-4D3C-8532-CCC2FD352541}" type="presOf" srcId="{A6EC6409-67E5-4580-B44B-6C0CAA5D2941}" destId="{F2599B24-9458-4863-A724-324C2D40004C}" srcOrd="0" destOrd="0" presId="urn:microsoft.com/office/officeart/2005/8/layout/default"/>
    <dgm:cxn modelId="{FE258F9F-0DC7-4A44-893B-E9AF950AD068}" srcId="{54DC787D-593A-4326-9E28-66D3C449D33E}" destId="{930E5216-6F59-4C4E-929A-A44060AE3473}" srcOrd="1" destOrd="0" parTransId="{6B3C3FDA-07B7-456C-B8BF-F5A2587FF6E7}" sibTransId="{DBF61552-245E-497E-BE32-8E88A3992F26}"/>
    <dgm:cxn modelId="{5AE7EDF3-C492-4D62-8513-EE2677D3A058}" srcId="{54DC787D-593A-4326-9E28-66D3C449D33E}" destId="{E46A8853-4E4A-4E23-9699-A6C15F11934C}" srcOrd="3" destOrd="0" parTransId="{C9911868-97A0-46B9-AC04-ECDAAF1A881A}" sibTransId="{A1704671-56F5-449C-9B9B-21D42742C91C}"/>
    <dgm:cxn modelId="{BFBBA941-3DD6-47D1-8E39-C26B895A76B1}" srcId="{54DC787D-593A-4326-9E28-66D3C449D33E}" destId="{314C6AE7-089D-43B8-9FAF-96E0D84A224D}" srcOrd="0" destOrd="0" parTransId="{FBE4D9C0-57EA-425B-8B81-B0EB56125F5F}" sibTransId="{11B6E680-DA36-414B-A2CA-5AA7FD5C3A74}"/>
    <dgm:cxn modelId="{E1415C77-A980-48D5-A935-D81FB1826201}" type="presOf" srcId="{314C6AE7-089D-43B8-9FAF-96E0D84A224D}" destId="{56BD2C11-91A8-45C0-8E04-6DEDFAB9AAD2}" srcOrd="0" destOrd="0" presId="urn:microsoft.com/office/officeart/2005/8/layout/default"/>
    <dgm:cxn modelId="{33BC4684-54E8-4BC4-88D3-9B8D5D9CFB67}" type="presOf" srcId="{E46A8853-4E4A-4E23-9699-A6C15F11934C}" destId="{52580A20-6B50-4CC6-8056-5150ADBF4495}" srcOrd="0" destOrd="0" presId="urn:microsoft.com/office/officeart/2005/8/layout/default"/>
    <dgm:cxn modelId="{F04F9886-321B-4C44-887C-C1EF8BA23A00}" type="presParOf" srcId="{407E9D40-9549-408F-A5E9-8F12C3D2CF70}" destId="{56BD2C11-91A8-45C0-8E04-6DEDFAB9AAD2}" srcOrd="0" destOrd="0" presId="urn:microsoft.com/office/officeart/2005/8/layout/default"/>
    <dgm:cxn modelId="{F5F0C05E-D939-4054-8455-880570534629}" type="presParOf" srcId="{407E9D40-9549-408F-A5E9-8F12C3D2CF70}" destId="{E2EE7741-19F7-4EA3-89DC-6B983438ECDC}" srcOrd="1" destOrd="0" presId="urn:microsoft.com/office/officeart/2005/8/layout/default"/>
    <dgm:cxn modelId="{20BA9F3D-134B-4E2C-8E02-AF232AE61E17}" type="presParOf" srcId="{407E9D40-9549-408F-A5E9-8F12C3D2CF70}" destId="{B8E508C1-8BF3-46AB-BE6F-683BFEBCC422}" srcOrd="2" destOrd="0" presId="urn:microsoft.com/office/officeart/2005/8/layout/default"/>
    <dgm:cxn modelId="{51DFF291-DBCC-4628-AE5D-BFE159C95008}" type="presParOf" srcId="{407E9D40-9549-408F-A5E9-8F12C3D2CF70}" destId="{E716CB3B-4E8C-4190-AC4C-2AD003339A81}" srcOrd="3" destOrd="0" presId="urn:microsoft.com/office/officeart/2005/8/layout/default"/>
    <dgm:cxn modelId="{455E4DE8-2F50-4D66-B23D-4C7D24BFADA9}" type="presParOf" srcId="{407E9D40-9549-408F-A5E9-8F12C3D2CF70}" destId="{F2599B24-9458-4863-A724-324C2D40004C}" srcOrd="4" destOrd="0" presId="urn:microsoft.com/office/officeart/2005/8/layout/default"/>
    <dgm:cxn modelId="{AAA38F4C-75F3-4EFB-A3EB-3BDA68AD1AF2}" type="presParOf" srcId="{407E9D40-9549-408F-A5E9-8F12C3D2CF70}" destId="{DD3D48C1-AD68-4E45-B8F9-C8A370165615}" srcOrd="5" destOrd="0" presId="urn:microsoft.com/office/officeart/2005/8/layout/default"/>
    <dgm:cxn modelId="{6E0D10CE-5D1A-4543-8590-8815889B5113}" type="presParOf" srcId="{407E9D40-9549-408F-A5E9-8F12C3D2CF70}" destId="{52580A20-6B50-4CC6-8056-5150ADBF449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F1C87-F92A-4365-8E05-98BB079B6E0A}">
      <dsp:nvSpPr>
        <dsp:cNvPr id="0" name=""/>
        <dsp:cNvSpPr/>
      </dsp:nvSpPr>
      <dsp:spPr>
        <a:xfrm>
          <a:off x="2072538" y="-80618"/>
          <a:ext cx="3460768" cy="3460768"/>
        </a:xfrm>
        <a:prstGeom prst="circularArrow">
          <a:avLst>
            <a:gd name="adj1" fmla="val 4668"/>
            <a:gd name="adj2" fmla="val 272909"/>
            <a:gd name="adj3" fmla="val 12910670"/>
            <a:gd name="adj4" fmla="val 17977006"/>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4DBDC-C5C3-4C5A-9E70-D5282E87482B}">
      <dsp:nvSpPr>
        <dsp:cNvPr id="0" name=""/>
        <dsp:cNvSpPr/>
      </dsp:nvSpPr>
      <dsp:spPr>
        <a:xfrm>
          <a:off x="2673929" y="419"/>
          <a:ext cx="2257985" cy="112899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B2C</a:t>
          </a:r>
        </a:p>
        <a:p>
          <a:pPr lvl="0" algn="ctr" defTabSz="1066800">
            <a:lnSpc>
              <a:spcPct val="90000"/>
            </a:lnSpc>
            <a:spcBef>
              <a:spcPct val="0"/>
            </a:spcBef>
            <a:spcAft>
              <a:spcPct val="35000"/>
            </a:spcAft>
          </a:pPr>
          <a:r>
            <a:rPr lang="zh-TW" altLang="en-US" sz="2400" kern="1200" dirty="0" smtClean="0">
              <a:latin typeface="+mj-ea"/>
              <a:ea typeface="+mj-ea"/>
            </a:rPr>
            <a:t>企業對用戶</a:t>
          </a:r>
          <a:endParaRPr lang="zh-TW" altLang="en-US" sz="2400" kern="1200" dirty="0">
            <a:latin typeface="+mj-ea"/>
            <a:ea typeface="+mj-ea"/>
          </a:endParaRPr>
        </a:p>
      </dsp:txBody>
      <dsp:txXfrm>
        <a:off x="2729042" y="55532"/>
        <a:ext cx="2147759" cy="1018766"/>
      </dsp:txXfrm>
    </dsp:sp>
    <dsp:sp modelId="{90244C45-4D19-42B2-A707-EA064F1282B4}">
      <dsp:nvSpPr>
        <dsp:cNvPr id="0" name=""/>
        <dsp:cNvSpPr/>
      </dsp:nvSpPr>
      <dsp:spPr>
        <a:xfrm>
          <a:off x="3916575" y="1243065"/>
          <a:ext cx="2257985" cy="1128992"/>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B2B</a:t>
          </a:r>
        </a:p>
        <a:p>
          <a:pPr lvl="0" algn="ctr" defTabSz="1066800">
            <a:lnSpc>
              <a:spcPct val="90000"/>
            </a:lnSpc>
            <a:spcBef>
              <a:spcPct val="0"/>
            </a:spcBef>
            <a:spcAft>
              <a:spcPct val="35000"/>
            </a:spcAft>
          </a:pPr>
          <a:r>
            <a:rPr lang="zh-TW" altLang="en-US" sz="2400" kern="1200" dirty="0" smtClean="0">
              <a:latin typeface="+mj-ea"/>
              <a:ea typeface="+mj-ea"/>
            </a:rPr>
            <a:t>企業對企業</a:t>
          </a:r>
          <a:endParaRPr lang="en-US" altLang="zh-TW" sz="2400" kern="1200" dirty="0" smtClean="0">
            <a:latin typeface="+mj-ea"/>
            <a:ea typeface="+mj-ea"/>
          </a:endParaRPr>
        </a:p>
      </dsp:txBody>
      <dsp:txXfrm>
        <a:off x="3971688" y="1298178"/>
        <a:ext cx="2147759" cy="1018766"/>
      </dsp:txXfrm>
    </dsp:sp>
    <dsp:sp modelId="{ECAD7309-2EA0-4643-9428-F7E212DF489F}">
      <dsp:nvSpPr>
        <dsp:cNvPr id="0" name=""/>
        <dsp:cNvSpPr/>
      </dsp:nvSpPr>
      <dsp:spPr>
        <a:xfrm>
          <a:off x="2673929" y="2485711"/>
          <a:ext cx="2257985" cy="1128992"/>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C2C</a:t>
          </a:r>
        </a:p>
        <a:p>
          <a:pPr lvl="0" algn="ctr" defTabSz="1066800">
            <a:lnSpc>
              <a:spcPct val="90000"/>
            </a:lnSpc>
            <a:spcBef>
              <a:spcPct val="0"/>
            </a:spcBef>
            <a:spcAft>
              <a:spcPct val="35000"/>
            </a:spcAft>
          </a:pPr>
          <a:r>
            <a:rPr lang="zh-TW" altLang="en-US" sz="2400" kern="1200" dirty="0" smtClean="0">
              <a:latin typeface="+mj-ea"/>
              <a:ea typeface="+mj-ea"/>
            </a:rPr>
            <a:t>用戶對用戶</a:t>
          </a:r>
          <a:endParaRPr lang="en-US" altLang="zh-TW" sz="2400" kern="1200" dirty="0" smtClean="0">
            <a:latin typeface="+mj-ea"/>
            <a:ea typeface="+mj-ea"/>
          </a:endParaRPr>
        </a:p>
      </dsp:txBody>
      <dsp:txXfrm>
        <a:off x="2729042" y="2540824"/>
        <a:ext cx="2147759" cy="1018766"/>
      </dsp:txXfrm>
    </dsp:sp>
    <dsp:sp modelId="{529DB860-DDE9-47B9-BFBF-35C8155DED1F}">
      <dsp:nvSpPr>
        <dsp:cNvPr id="0" name=""/>
        <dsp:cNvSpPr/>
      </dsp:nvSpPr>
      <dsp:spPr>
        <a:xfrm>
          <a:off x="1431284" y="1243065"/>
          <a:ext cx="2257985" cy="1128992"/>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dirty="0" smtClean="0">
              <a:latin typeface="+mj-ea"/>
              <a:ea typeface="+mj-ea"/>
            </a:rPr>
            <a:t>C2B</a:t>
          </a:r>
        </a:p>
        <a:p>
          <a:pPr lvl="0" algn="ctr" defTabSz="1066800">
            <a:lnSpc>
              <a:spcPct val="90000"/>
            </a:lnSpc>
            <a:spcBef>
              <a:spcPct val="0"/>
            </a:spcBef>
            <a:spcAft>
              <a:spcPct val="35000"/>
            </a:spcAft>
          </a:pPr>
          <a:r>
            <a:rPr lang="zh-TW" altLang="en-US" sz="2400" kern="1200" dirty="0" smtClean="0">
              <a:latin typeface="+mj-ea"/>
              <a:ea typeface="+mj-ea"/>
            </a:rPr>
            <a:t>用戶對企業</a:t>
          </a:r>
        </a:p>
      </dsp:txBody>
      <dsp:txXfrm>
        <a:off x="1486397" y="1298178"/>
        <a:ext cx="2147759" cy="1018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D2C11-91A8-45C0-8E04-6DEDFAB9AAD2}">
      <dsp:nvSpPr>
        <dsp:cNvPr id="0" name=""/>
        <dsp:cNvSpPr/>
      </dsp:nvSpPr>
      <dsp:spPr>
        <a:xfrm>
          <a:off x="527" y="65077"/>
          <a:ext cx="2056869" cy="123412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dirty="0" smtClean="0"/>
            <a:t>匯流排</a:t>
          </a:r>
          <a:r>
            <a:rPr lang="en-US" altLang="zh-TW" sz="2900" kern="1200" dirty="0" smtClean="0"/>
            <a:t> (bus)</a:t>
          </a:r>
          <a:endParaRPr lang="zh-TW" altLang="en-US" sz="2900" kern="1200" dirty="0"/>
        </a:p>
      </dsp:txBody>
      <dsp:txXfrm>
        <a:off x="527" y="65077"/>
        <a:ext cx="2056869" cy="1234121"/>
      </dsp:txXfrm>
    </dsp:sp>
    <dsp:sp modelId="{B8E508C1-8BF3-46AB-BE6F-683BFEBCC422}">
      <dsp:nvSpPr>
        <dsp:cNvPr id="0" name=""/>
        <dsp:cNvSpPr/>
      </dsp:nvSpPr>
      <dsp:spPr>
        <a:xfrm>
          <a:off x="2263083" y="65077"/>
          <a:ext cx="2056869" cy="1234121"/>
        </a:xfrm>
        <a:prstGeom prst="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環狀</a:t>
          </a:r>
          <a:r>
            <a:rPr lang="en-US" altLang="zh-TW" sz="2900" kern="1200" smtClean="0"/>
            <a:t> (ring)</a:t>
          </a:r>
          <a:endParaRPr lang="en-US" altLang="zh-TW" sz="2900" kern="1200" dirty="0" smtClean="0"/>
        </a:p>
      </dsp:txBody>
      <dsp:txXfrm>
        <a:off x="2263083" y="65077"/>
        <a:ext cx="2056869" cy="1234121"/>
      </dsp:txXfrm>
    </dsp:sp>
    <dsp:sp modelId="{F2599B24-9458-4863-A724-324C2D40004C}">
      <dsp:nvSpPr>
        <dsp:cNvPr id="0" name=""/>
        <dsp:cNvSpPr/>
      </dsp:nvSpPr>
      <dsp:spPr>
        <a:xfrm>
          <a:off x="527" y="1504885"/>
          <a:ext cx="2056869" cy="1234121"/>
        </a:xfrm>
        <a:prstGeom prst="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星狀</a:t>
          </a:r>
          <a:r>
            <a:rPr lang="en-US" altLang="zh-TW" sz="2900" kern="1200" smtClean="0"/>
            <a:t> (star)</a:t>
          </a:r>
          <a:endParaRPr lang="en-US" altLang="zh-TW" sz="2900" kern="1200" dirty="0" smtClean="0"/>
        </a:p>
      </dsp:txBody>
      <dsp:txXfrm>
        <a:off x="527" y="1504885"/>
        <a:ext cx="2056869" cy="1234121"/>
      </dsp:txXfrm>
    </dsp:sp>
    <dsp:sp modelId="{52580A20-6B50-4CC6-8056-5150ADBF4495}">
      <dsp:nvSpPr>
        <dsp:cNvPr id="0" name=""/>
        <dsp:cNvSpPr/>
      </dsp:nvSpPr>
      <dsp:spPr>
        <a:xfrm>
          <a:off x="2263083" y="1504885"/>
          <a:ext cx="2056869" cy="1234121"/>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TW" altLang="en-US" sz="2900" kern="1200" smtClean="0"/>
            <a:t>網格</a:t>
          </a:r>
          <a:r>
            <a:rPr lang="en-US" altLang="zh-TW" sz="2900" kern="1200" smtClean="0"/>
            <a:t> (mesh)</a:t>
          </a:r>
          <a:endParaRPr lang="en-US" altLang="zh-TW" sz="2900" kern="1200" dirty="0" smtClean="0"/>
        </a:p>
      </dsp:txBody>
      <dsp:txXfrm>
        <a:off x="2263083" y="1504885"/>
        <a:ext cx="2056869" cy="123412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2025/6/19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73162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2">
                    <a:lumMod val="50000"/>
                  </a:schemeClr>
                </a:solidFill>
              </a:rPr>
              <a:t>05</a:t>
            </a:r>
            <a:endParaRPr lang="zh-TW" altLang="en-US" sz="5400" b="1" dirty="0">
              <a:solidFill>
                <a:schemeClr val="accent2">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6" name="群組 5"/>
          <p:cNvGrpSpPr/>
          <p:nvPr userDrawn="1"/>
        </p:nvGrpSpPr>
        <p:grpSpPr>
          <a:xfrm>
            <a:off x="0" y="-24023"/>
            <a:ext cx="9198260" cy="615553"/>
            <a:chOff x="0" y="-24023"/>
            <a:chExt cx="9198260" cy="615553"/>
          </a:xfrm>
        </p:grpSpPr>
        <p:grpSp>
          <p:nvGrpSpPr>
            <p:cNvPr id="5" name="群組 4"/>
            <p:cNvGrpSpPr/>
            <p:nvPr userDrawn="1"/>
          </p:nvGrpSpPr>
          <p:grpSpPr>
            <a:xfrm>
              <a:off x="0" y="0"/>
              <a:ext cx="9144001" cy="546525"/>
              <a:chOff x="0" y="0"/>
              <a:chExt cx="9144001" cy="546525"/>
            </a:xfrm>
          </p:grpSpPr>
          <p:sp>
            <p:nvSpPr>
              <p:cNvPr id="7" name="矩形 6"/>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文字方塊 12"/>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24023"/>
            <a:ext cx="9198260" cy="615553"/>
            <a:chOff x="0" y="-24023"/>
            <a:chExt cx="9198260" cy="615553"/>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7"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矩形 1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9" name="矩形 18"/>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文字方塊 14"/>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24023"/>
            <a:ext cx="9198260" cy="615553"/>
            <a:chOff x="0" y="-24023"/>
            <a:chExt cx="9198260" cy="615553"/>
          </a:xfrm>
        </p:grpSpPr>
        <p:grpSp>
          <p:nvGrpSpPr>
            <p:cNvPr id="15" name="群組 14"/>
            <p:cNvGrpSpPr/>
            <p:nvPr userDrawn="1"/>
          </p:nvGrpSpPr>
          <p:grpSpPr>
            <a:xfrm>
              <a:off x="0" y="0"/>
              <a:ext cx="9144001" cy="546525"/>
              <a:chOff x="0" y="0"/>
              <a:chExt cx="9144001" cy="546525"/>
            </a:xfrm>
          </p:grpSpPr>
          <p:sp>
            <p:nvSpPr>
              <p:cNvPr id="17" name="矩形 16"/>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矩形 18"/>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20" name="矩形 19"/>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文字方塊 15"/>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28" name="群組 27"/>
          <p:cNvGrpSpPr/>
          <p:nvPr userDrawn="1"/>
        </p:nvGrpSpPr>
        <p:grpSpPr>
          <a:xfrm>
            <a:off x="0" y="-24023"/>
            <a:ext cx="9198260" cy="615553"/>
            <a:chOff x="0" y="-24023"/>
            <a:chExt cx="9198260" cy="615553"/>
          </a:xfrm>
        </p:grpSpPr>
        <p:grpSp>
          <p:nvGrpSpPr>
            <p:cNvPr id="29" name="群組 28"/>
            <p:cNvGrpSpPr/>
            <p:nvPr userDrawn="1"/>
          </p:nvGrpSpPr>
          <p:grpSpPr>
            <a:xfrm>
              <a:off x="0" y="0"/>
              <a:ext cx="9144001" cy="546525"/>
              <a:chOff x="0" y="0"/>
              <a:chExt cx="9144001" cy="546525"/>
            </a:xfrm>
          </p:grpSpPr>
          <p:sp>
            <p:nvSpPr>
              <p:cNvPr id="31" name="矩形 30"/>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32"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 name="矩形 32"/>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34" name="矩形 33"/>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29"/>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21055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6" name="群組 15"/>
          <p:cNvGrpSpPr/>
          <p:nvPr userDrawn="1"/>
        </p:nvGrpSpPr>
        <p:grpSpPr>
          <a:xfrm>
            <a:off x="364973" y="636535"/>
            <a:ext cx="8347487" cy="1080120"/>
            <a:chOff x="364973" y="636535"/>
            <a:chExt cx="8347487" cy="1080120"/>
          </a:xfrm>
        </p:grpSpPr>
        <p:pic>
          <p:nvPicPr>
            <p:cNvPr id="17"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grpSp>
        <p:nvGrpSpPr>
          <p:cNvPr id="21" name="群組 20"/>
          <p:cNvGrpSpPr/>
          <p:nvPr userDrawn="1"/>
        </p:nvGrpSpPr>
        <p:grpSpPr>
          <a:xfrm>
            <a:off x="0" y="-24023"/>
            <a:ext cx="9198260" cy="615553"/>
            <a:chOff x="0" y="-24023"/>
            <a:chExt cx="9198260" cy="615553"/>
          </a:xfrm>
        </p:grpSpPr>
        <p:grpSp>
          <p:nvGrpSpPr>
            <p:cNvPr id="22" name="群組 21"/>
            <p:cNvGrpSpPr/>
            <p:nvPr userDrawn="1"/>
          </p:nvGrpSpPr>
          <p:grpSpPr>
            <a:xfrm>
              <a:off x="0" y="0"/>
              <a:ext cx="9144001" cy="546525"/>
              <a:chOff x="0" y="0"/>
              <a:chExt cx="9144001" cy="546525"/>
            </a:xfrm>
          </p:grpSpPr>
          <p:sp>
            <p:nvSpPr>
              <p:cNvPr id="24" name="矩形 23"/>
              <p:cNvSpPr/>
              <p:nvPr userDrawn="1"/>
            </p:nvSpPr>
            <p:spPr>
              <a:xfrm>
                <a:off x="0" y="0"/>
                <a:ext cx="9144000" cy="546525"/>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5"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27" name="矩形 26"/>
              <p:cNvSpPr/>
              <p:nvPr userDrawn="1"/>
            </p:nvSpPr>
            <p:spPr>
              <a:xfrm>
                <a:off x="8127396" y="0"/>
                <a:ext cx="1016605" cy="546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767355" y="291553"/>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userDrawn="1"/>
            </p:nvSpPr>
            <p:spPr>
              <a:xfrm>
                <a:off x="7677346" y="388486"/>
                <a:ext cx="100800" cy="1012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8073135" y="-24023"/>
              <a:ext cx="1125125" cy="615553"/>
            </a:xfrm>
            <a:prstGeom prst="rect">
              <a:avLst/>
            </a:prstGeom>
            <a:noFill/>
          </p:spPr>
          <p:txBody>
            <a:bodyPr wrap="square" rtlCol="0">
              <a:spAutoFit/>
            </a:bodyPr>
            <a:lstStyle/>
            <a:p>
              <a:pPr algn="ctr"/>
              <a:r>
                <a:rPr lang="en-US" altLang="zh-TW" sz="1200" dirty="0" smtClean="0">
                  <a:solidFill>
                    <a:schemeClr val="accent2">
                      <a:lumMod val="40000"/>
                      <a:lumOff val="60000"/>
                    </a:schemeClr>
                  </a:solidFill>
                </a:rPr>
                <a:t>Chapter</a:t>
              </a:r>
            </a:p>
            <a:p>
              <a:pPr algn="ctr"/>
              <a:r>
                <a:rPr lang="en-US" altLang="zh-TW" sz="2200" dirty="0" smtClean="0">
                  <a:solidFill>
                    <a:schemeClr val="accent2">
                      <a:lumMod val="40000"/>
                      <a:lumOff val="60000"/>
                    </a:schemeClr>
                  </a:solidFill>
                </a:rPr>
                <a:t>05</a:t>
              </a:r>
              <a:endParaRPr lang="zh-TW" altLang="en-US" sz="2200" dirty="0">
                <a:solidFill>
                  <a:schemeClr val="accent2">
                    <a:lumMod val="40000"/>
                    <a:lumOff val="6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1" name="橢圓 10"/>
          <p:cNvSpPr/>
          <p:nvPr userDrawn="1"/>
        </p:nvSpPr>
        <p:spPr>
          <a:xfrm>
            <a:off x="161510" y="4609583"/>
            <a:ext cx="450050" cy="4500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96525" y="4609583"/>
            <a:ext cx="450050" cy="450050"/>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699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動作按鈕: 上一項 13">
            <a:hlinkClick r:id="" action="ppaction://hlinkshowjump?jump=previousslide" highlightClick="1"/>
          </p:cNvPr>
          <p:cNvSpPr/>
          <p:nvPr userDrawn="1"/>
        </p:nvSpPr>
        <p:spPr>
          <a:xfrm>
            <a:off x="7452320" y="4686384"/>
            <a:ext cx="360000" cy="360000"/>
          </a:xfrm>
          <a:prstGeom prst="actionButtonBackPrevious">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動作按鈕: 首頁 14">
            <a:hlinkClick r:id="" action="ppaction://hlinkshowjump?jump=firstslide" highlightClick="1"/>
          </p:cNvPr>
          <p:cNvSpPr/>
          <p:nvPr userDrawn="1"/>
        </p:nvSpPr>
        <p:spPr>
          <a:xfrm>
            <a:off x="7992380" y="4686384"/>
            <a:ext cx="360000" cy="360000"/>
          </a:xfrm>
          <a:prstGeom prst="actionButtonHome">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下一項 15">
            <a:hlinkClick r:id="" action="ppaction://hlinkshowjump?jump=nextslide" highlightClick="1"/>
          </p:cNvPr>
          <p:cNvSpPr/>
          <p:nvPr userDrawn="1"/>
        </p:nvSpPr>
        <p:spPr>
          <a:xfrm>
            <a:off x="8492930" y="4685495"/>
            <a:ext cx="360000" cy="360000"/>
          </a:xfrm>
          <a:prstGeom prst="actionButtonForwardNext">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5"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slide" Target="slide2.xml"/><Relationship Id="rId7" Type="http://schemas.openxmlformats.org/officeDocument/2006/relationships/slide" Target="slide64.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25.xml"/><Relationship Id="rId10" Type="http://schemas.openxmlformats.org/officeDocument/2006/relationships/image" Target="../media/image9.jpeg"/><Relationship Id="rId4" Type="http://schemas.openxmlformats.org/officeDocument/2006/relationships/slide" Target="slide9.xml"/><Relationship Id="rId9" Type="http://schemas.openxmlformats.org/officeDocument/2006/relationships/slide" Target="slide10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p:txBody>
          <a:bodyPr/>
          <a:lstStyle/>
          <a:p>
            <a:r>
              <a:rPr lang="zh-TW" altLang="en-US" smtClean="0"/>
              <a:t>電腦網路</a:t>
            </a:r>
            <a:endParaRPr lang="zh-TW" altLang="en-US" dirty="0"/>
          </a:p>
        </p:txBody>
      </p:sp>
      <p:sp>
        <p:nvSpPr>
          <p:cNvPr id="5" name="圖片版面配置區 4"/>
          <p:cNvSpPr>
            <a:spLocks noGrp="1"/>
          </p:cNvSpPr>
          <p:nvPr>
            <p:ph type="pic" sz="quarter" idx="13"/>
          </p:nvPr>
        </p:nvSpPr>
        <p:spPr/>
      </p:sp>
      <p:sp>
        <p:nvSpPr>
          <p:cNvPr id="3" name="矩形 2"/>
          <p:cNvSpPr/>
          <p:nvPr/>
        </p:nvSpPr>
        <p:spPr>
          <a:xfrm>
            <a:off x="5247075" y="1792831"/>
            <a:ext cx="3896925" cy="2677656"/>
          </a:xfrm>
          <a:prstGeom prst="rect">
            <a:avLst/>
          </a:prstGeom>
        </p:spPr>
        <p:txBody>
          <a:bodyPr wrap="square">
            <a:spAutoFit/>
          </a:bodyPr>
          <a:lstStyle/>
          <a:p>
            <a:r>
              <a:rPr lang="en-US" altLang="zh-TW" sz="2400" b="1" dirty="0" smtClean="0">
                <a:latin typeface="+mj-ea"/>
                <a:ea typeface="+mj-ea"/>
                <a:hlinkClick r:id="rId3" action="ppaction://hlinksldjump"/>
              </a:rPr>
              <a:t>5-1 </a:t>
            </a:r>
            <a:r>
              <a:rPr lang="en-US" altLang="zh-TW" sz="2400" b="1" dirty="0" err="1">
                <a:latin typeface="+mj-ea"/>
                <a:ea typeface="+mj-ea"/>
                <a:hlinkClick r:id="rId3" action="ppaction://hlinksldjump"/>
              </a:rPr>
              <a:t>電腦網路的用途</a:t>
            </a:r>
            <a:endParaRPr lang="en-US" altLang="zh-TW" sz="2400" b="1" dirty="0">
              <a:latin typeface="+mj-ea"/>
              <a:ea typeface="+mj-ea"/>
            </a:endParaRPr>
          </a:p>
          <a:p>
            <a:r>
              <a:rPr lang="en-US" altLang="zh-TW" sz="2400" b="1" dirty="0" smtClean="0">
                <a:latin typeface="+mj-ea"/>
                <a:ea typeface="+mj-ea"/>
                <a:hlinkClick r:id="rId4" action="ppaction://hlinksldjump"/>
              </a:rPr>
              <a:t>5-2 </a:t>
            </a:r>
            <a:r>
              <a:rPr lang="en-US" altLang="zh-TW" sz="2400" b="1" dirty="0" err="1">
                <a:latin typeface="+mj-ea"/>
                <a:ea typeface="+mj-ea"/>
                <a:hlinkClick r:id="rId4" action="ppaction://hlinksldjump"/>
              </a:rPr>
              <a:t>電腦網路的架構</a:t>
            </a:r>
            <a:endParaRPr lang="en-US" altLang="zh-TW" sz="2400" b="1" dirty="0">
              <a:latin typeface="+mj-ea"/>
              <a:ea typeface="+mj-ea"/>
            </a:endParaRPr>
          </a:p>
          <a:p>
            <a:r>
              <a:rPr lang="en-US" altLang="zh-TW" sz="2400" b="1" dirty="0" smtClean="0">
                <a:latin typeface="+mj-ea"/>
                <a:ea typeface="+mj-ea"/>
                <a:hlinkClick r:id="rId5" action="ppaction://hlinksldjump"/>
              </a:rPr>
              <a:t>5-3 </a:t>
            </a:r>
            <a:r>
              <a:rPr lang="zh-TW" altLang="en-US" sz="2400" b="1" dirty="0" smtClean="0">
                <a:latin typeface="+mj-ea"/>
                <a:ea typeface="+mj-ea"/>
                <a:hlinkClick r:id="rId5" action="ppaction://hlinksldjump"/>
              </a:rPr>
              <a:t>傳輸媒介</a:t>
            </a:r>
            <a:endParaRPr lang="en-US" altLang="zh-TW" sz="2400" b="1" dirty="0">
              <a:latin typeface="+mj-ea"/>
              <a:ea typeface="+mj-ea"/>
            </a:endParaRPr>
          </a:p>
          <a:p>
            <a:r>
              <a:rPr lang="en-US" altLang="zh-TW" sz="2400" b="1" dirty="0" smtClean="0">
                <a:latin typeface="+mj-ea"/>
                <a:ea typeface="+mj-ea"/>
                <a:hlinkClick r:id="rId6" action="ppaction://hlinksldjump"/>
              </a:rPr>
              <a:t>5-4 </a:t>
            </a:r>
            <a:r>
              <a:rPr lang="en-US" altLang="zh-TW" sz="2400" b="1" dirty="0" err="1">
                <a:latin typeface="+mj-ea"/>
                <a:ea typeface="+mj-ea"/>
                <a:hlinkClick r:id="rId6" action="ppaction://hlinksldjump"/>
              </a:rPr>
              <a:t>OSI與TCP</a:t>
            </a:r>
            <a:r>
              <a:rPr lang="en-US" altLang="zh-TW" sz="2400" b="1" dirty="0">
                <a:latin typeface="+mj-ea"/>
                <a:ea typeface="+mj-ea"/>
                <a:hlinkClick r:id="rId6" action="ppaction://hlinksldjump"/>
              </a:rPr>
              <a:t>/</a:t>
            </a:r>
            <a:r>
              <a:rPr lang="en-US" altLang="zh-TW" sz="2400" b="1" dirty="0" err="1">
                <a:latin typeface="+mj-ea"/>
                <a:ea typeface="+mj-ea"/>
                <a:hlinkClick r:id="rId6" action="ppaction://hlinksldjump"/>
              </a:rPr>
              <a:t>IP模型</a:t>
            </a:r>
            <a:endParaRPr lang="en-US" altLang="zh-TW" sz="2400" b="1" dirty="0">
              <a:latin typeface="+mj-ea"/>
              <a:ea typeface="+mj-ea"/>
            </a:endParaRPr>
          </a:p>
          <a:p>
            <a:r>
              <a:rPr lang="en-US" altLang="zh-TW" sz="2400" b="1" dirty="0" smtClean="0">
                <a:latin typeface="+mj-ea"/>
                <a:ea typeface="+mj-ea"/>
                <a:hlinkClick r:id="rId7" action="ppaction://hlinksldjump"/>
              </a:rPr>
              <a:t>5-5 </a:t>
            </a:r>
            <a:r>
              <a:rPr lang="en-US" altLang="zh-TW" sz="2400" b="1" dirty="0" err="1">
                <a:latin typeface="+mj-ea"/>
                <a:ea typeface="+mj-ea"/>
                <a:hlinkClick r:id="rId7" action="ppaction://hlinksldjump"/>
              </a:rPr>
              <a:t>常見的網路設備</a:t>
            </a:r>
            <a:endParaRPr lang="en-US" altLang="zh-TW" sz="2400" b="1" dirty="0">
              <a:latin typeface="+mj-ea"/>
              <a:ea typeface="+mj-ea"/>
            </a:endParaRPr>
          </a:p>
          <a:p>
            <a:r>
              <a:rPr lang="en-US" altLang="zh-TW" sz="2400" b="1" dirty="0" smtClean="0">
                <a:latin typeface="+mj-ea"/>
                <a:ea typeface="+mj-ea"/>
                <a:hlinkClick r:id="rId8" action="ppaction://hlinksldjump"/>
              </a:rPr>
              <a:t>5-6 </a:t>
            </a:r>
            <a:r>
              <a:rPr lang="en-US" altLang="zh-TW" sz="2400" b="1" dirty="0" err="1" smtClean="0">
                <a:latin typeface="+mj-ea"/>
                <a:ea typeface="+mj-ea"/>
                <a:hlinkClick r:id="rId8" action="ppaction://hlinksldjump"/>
              </a:rPr>
              <a:t>電信網路</a:t>
            </a:r>
            <a:endParaRPr lang="en-US" altLang="zh-TW" sz="2400" b="1" dirty="0" smtClean="0">
              <a:latin typeface="+mj-ea"/>
              <a:ea typeface="+mj-ea"/>
            </a:endParaRPr>
          </a:p>
          <a:p>
            <a:r>
              <a:rPr lang="en-US" altLang="zh-TW" sz="2400" b="1" dirty="0" smtClean="0">
                <a:latin typeface="+mj-ea"/>
                <a:ea typeface="+mj-ea"/>
                <a:hlinkClick r:id="rId9" action="ppaction://hlinksldjump"/>
              </a:rPr>
              <a:t>5-7 </a:t>
            </a:r>
            <a:r>
              <a:rPr lang="en-US" altLang="zh-TW" sz="2400" b="1" dirty="0" err="1" smtClean="0">
                <a:latin typeface="+mj-ea"/>
                <a:ea typeface="+mj-ea"/>
                <a:hlinkClick r:id="rId9" action="ppaction://hlinksldjump"/>
              </a:rPr>
              <a:t>無線網路</a:t>
            </a:r>
            <a:endParaRPr lang="en-US" altLang="zh-TW" sz="2800" b="1" dirty="0">
              <a:latin typeface="+mj-ea"/>
              <a:ea typeface="+mj-ea"/>
            </a:endParaRPr>
          </a:p>
        </p:txBody>
      </p:sp>
      <p:pic>
        <p:nvPicPr>
          <p:cNvPr id="10"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1004260" y="1954203"/>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401888">
            <a:off x="1017351" y="2162159"/>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rot="21077218">
            <a:off x="1178891" y="2421924"/>
            <a:ext cx="3110477" cy="2177334"/>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 </a:t>
            </a:r>
            <a:r>
              <a:rPr lang="zh-TW" altLang="en-US" dirty="0"/>
              <a:t>電腦網路的架構</a:t>
            </a:r>
          </a:p>
        </p:txBody>
      </p:sp>
      <p:sp>
        <p:nvSpPr>
          <p:cNvPr id="3" name="內容版面配置區 2"/>
          <p:cNvSpPr>
            <a:spLocks noGrp="1"/>
          </p:cNvSpPr>
          <p:nvPr>
            <p:ph idx="1"/>
          </p:nvPr>
        </p:nvSpPr>
        <p:spPr/>
        <p:txBody>
          <a:bodyPr/>
          <a:lstStyle/>
          <a:p>
            <a:r>
              <a:rPr lang="zh-TW" altLang="en-US" dirty="0"/>
              <a:t>從三個不同的角度來認識電腦網路的架構。</a:t>
            </a:r>
            <a:endParaRPr lang="en-US" altLang="zh-TW" dirty="0"/>
          </a:p>
          <a:p>
            <a:pPr lvl="1"/>
            <a:r>
              <a:rPr lang="zh-TW" altLang="en-US" dirty="0">
                <a:solidFill>
                  <a:srgbClr val="C00000"/>
                </a:solidFill>
              </a:rPr>
              <a:t>依據線路連接的方式</a:t>
            </a:r>
            <a:endParaRPr lang="en-US" altLang="zh-TW" dirty="0">
              <a:solidFill>
                <a:srgbClr val="C00000"/>
              </a:solidFill>
            </a:endParaRPr>
          </a:p>
          <a:p>
            <a:pPr lvl="1"/>
            <a:r>
              <a:rPr lang="zh-TW" altLang="en-US" dirty="0">
                <a:solidFill>
                  <a:srgbClr val="C00000"/>
                </a:solidFill>
              </a:rPr>
              <a:t>依據資源服務的提供者</a:t>
            </a:r>
            <a:endParaRPr lang="en-US" altLang="zh-TW" dirty="0">
              <a:solidFill>
                <a:srgbClr val="C00000"/>
              </a:solidFill>
            </a:endParaRPr>
          </a:p>
          <a:p>
            <a:pPr lvl="1"/>
            <a:r>
              <a:rPr lang="zh-TW" altLang="en-US" dirty="0">
                <a:solidFill>
                  <a:srgbClr val="C00000"/>
                </a:solidFill>
              </a:rPr>
              <a:t>依據建置的規模</a:t>
            </a:r>
          </a:p>
          <a:p>
            <a:endParaRPr lang="zh-TW" altLang="en-US" dirty="0"/>
          </a:p>
        </p:txBody>
      </p:sp>
    </p:spTree>
    <p:extLst>
      <p:ext uri="{BB962C8B-B14F-4D97-AF65-F5344CB8AC3E}">
        <p14:creationId xmlns:p14="http://schemas.microsoft.com/office/powerpoint/2010/main" val="14418644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電信網路的未來發展趨勢</a:t>
            </a:r>
          </a:p>
        </p:txBody>
      </p:sp>
      <p:sp>
        <p:nvSpPr>
          <p:cNvPr id="3" name="內容版面配置區 2"/>
          <p:cNvSpPr>
            <a:spLocks noGrp="1"/>
          </p:cNvSpPr>
          <p:nvPr>
            <p:ph idx="1"/>
          </p:nvPr>
        </p:nvSpPr>
        <p:spPr/>
        <p:txBody>
          <a:bodyPr>
            <a:normAutofit fontScale="85000" lnSpcReduction="20000"/>
          </a:bodyPr>
          <a:lstStyle/>
          <a:p>
            <a:r>
              <a:rPr lang="zh-TW" altLang="en-US" dirty="0" smtClean="0"/>
              <a:t>以無線通訊的角度，低軌道衛星的運用實現了讓民營公司或是一般研究機構也可以輕鬆發射通訊衛星上太空的夢想。</a:t>
            </a:r>
            <a:endParaRPr lang="en-US" altLang="zh-TW" dirty="0" smtClean="0"/>
          </a:p>
          <a:p>
            <a:r>
              <a:rPr lang="zh-TW" altLang="en-US" dirty="0" smtClean="0"/>
              <a:t>低軌道衛星通訊可以涵蓋的面積範圍較小，需要發射較多顆上去才能達到相同的涵蓋面積。</a:t>
            </a:r>
            <a:endParaRPr lang="en-US" altLang="zh-TW" dirty="0" smtClean="0"/>
          </a:p>
          <a:p>
            <a:r>
              <a:rPr lang="zh-TW" altLang="en-US" dirty="0" smtClean="0"/>
              <a:t>成本低廉且通訊傳輸的來回時間（</a:t>
            </a:r>
            <a:r>
              <a:rPr lang="en-US" altLang="zh-TW" dirty="0" err="1" smtClean="0"/>
              <a:t>RTT</a:t>
            </a:r>
            <a:r>
              <a:rPr lang="zh-TW" altLang="en-US" dirty="0" smtClean="0"/>
              <a:t>）也較短，對於建構未來涵蓋大範圍通訊提供了可行性非常高的做法。</a:t>
            </a:r>
            <a:endParaRPr lang="zh-TW" altLang="en-US" dirty="0"/>
          </a:p>
        </p:txBody>
      </p:sp>
    </p:spTree>
    <p:extLst>
      <p:ext uri="{BB962C8B-B14F-4D97-AF65-F5344CB8AC3E}">
        <p14:creationId xmlns:p14="http://schemas.microsoft.com/office/powerpoint/2010/main" val="30802901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zh-TW" smtClean="0"/>
              <a:t>5-7 </a:t>
            </a:r>
            <a:r>
              <a:rPr lang="zh-TW" altLang="en-US" smtClean="0"/>
              <a:t>無線網路</a:t>
            </a:r>
            <a:endParaRPr lang="zh-TW" altLang="en-US" dirty="0" smtClean="0"/>
          </a:p>
        </p:txBody>
      </p:sp>
      <p:sp>
        <p:nvSpPr>
          <p:cNvPr id="73731" name="Content Placeholder 2"/>
          <p:cNvSpPr>
            <a:spLocks noGrp="1"/>
          </p:cNvSpPr>
          <p:nvPr>
            <p:ph idx="1"/>
          </p:nvPr>
        </p:nvSpPr>
        <p:spPr/>
        <p:txBody>
          <a:bodyPr>
            <a:normAutofit fontScale="92500"/>
          </a:bodyPr>
          <a:lstStyle/>
          <a:p>
            <a:r>
              <a:rPr lang="zh-TW" altLang="en-US" smtClean="0"/>
              <a:t>通常使用於區域網路。</a:t>
            </a:r>
            <a:endParaRPr lang="en-US" altLang="zh-TW" smtClean="0"/>
          </a:p>
          <a:p>
            <a:r>
              <a:rPr lang="zh-TW" altLang="en-US" smtClean="0"/>
              <a:t>無線網路和電信網路相比，規模</a:t>
            </a:r>
            <a:r>
              <a:rPr lang="en-US" altLang="zh-TW" smtClean="0"/>
              <a:t>(</a:t>
            </a:r>
            <a:r>
              <a:rPr lang="zh-TW" altLang="en-US" smtClean="0"/>
              <a:t>傳輸距離</a:t>
            </a:r>
            <a:r>
              <a:rPr lang="en-US" altLang="zh-TW" smtClean="0"/>
              <a:t>)</a:t>
            </a:r>
            <a:r>
              <a:rPr lang="zh-TW" altLang="en-US" smtClean="0"/>
              <a:t>小很多。</a:t>
            </a:r>
            <a:endParaRPr lang="en-US" altLang="zh-TW" smtClean="0"/>
          </a:p>
          <a:p>
            <a:pPr lvl="1"/>
            <a:r>
              <a:rPr lang="zh-TW" altLang="en-US" smtClean="0"/>
              <a:t>距離短至數公分、長至數百公尺。</a:t>
            </a:r>
            <a:endParaRPr lang="en-US" altLang="zh-TW" smtClean="0"/>
          </a:p>
          <a:p>
            <a:r>
              <a:rPr lang="zh-TW" altLang="en-US" smtClean="0"/>
              <a:t>使用不需要申請的</a:t>
            </a:r>
            <a:r>
              <a:rPr lang="en-US" altLang="zh-TW" smtClean="0"/>
              <a:t>ISM</a:t>
            </a:r>
            <a:r>
              <a:rPr lang="zh-TW" altLang="en-US" smtClean="0"/>
              <a:t>無線頻段。</a:t>
            </a:r>
            <a:endParaRPr lang="en-US" altLang="zh-TW" smtClean="0"/>
          </a:p>
          <a:p>
            <a:r>
              <a:rPr lang="zh-TW" altLang="en-US" smtClean="0"/>
              <a:t>大多為</a:t>
            </a:r>
            <a:r>
              <a:rPr lang="en-US" altLang="zh-TW" smtClean="0"/>
              <a:t>2.4G</a:t>
            </a:r>
            <a:r>
              <a:rPr lang="zh-TW" altLang="en-US" smtClean="0"/>
              <a:t>或是</a:t>
            </a:r>
            <a:r>
              <a:rPr lang="en-US" altLang="zh-TW" smtClean="0"/>
              <a:t>5G</a:t>
            </a:r>
            <a:r>
              <a:rPr lang="zh-TW" altLang="en-US" smtClean="0"/>
              <a:t>的頻段。</a:t>
            </a:r>
            <a:endParaRPr lang="zh-TW" altLang="en-US" dirty="0" smtClean="0"/>
          </a:p>
        </p:txBody>
      </p:sp>
    </p:spTree>
    <p:extLst>
      <p:ext uri="{BB962C8B-B14F-4D97-AF65-F5344CB8AC3E}">
        <p14:creationId xmlns:p14="http://schemas.microsoft.com/office/powerpoint/2010/main" val="101768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TW" smtClean="0"/>
              <a:t>802.11</a:t>
            </a:r>
            <a:r>
              <a:rPr lang="zh-TW" altLang="en-US" smtClean="0"/>
              <a:t>標準</a:t>
            </a:r>
            <a:endParaRPr lang="en-US" altLang="zh-TW" dirty="0" smtClean="0"/>
          </a:p>
        </p:txBody>
      </p:sp>
      <p:sp>
        <p:nvSpPr>
          <p:cNvPr id="74755" name="Content Placeholder 2"/>
          <p:cNvSpPr>
            <a:spLocks noGrp="1"/>
          </p:cNvSpPr>
          <p:nvPr>
            <p:ph idx="1"/>
          </p:nvPr>
        </p:nvSpPr>
        <p:spPr/>
        <p:txBody>
          <a:bodyPr>
            <a:normAutofit fontScale="92500" lnSpcReduction="10000"/>
          </a:bodyPr>
          <a:lstStyle/>
          <a:p>
            <a:r>
              <a:rPr lang="zh-TW" altLang="en-US" smtClean="0"/>
              <a:t>常見的標準包括</a:t>
            </a:r>
            <a:r>
              <a:rPr lang="en-US" altLang="zh-TW" smtClean="0"/>
              <a:t>802.11b</a:t>
            </a:r>
            <a:r>
              <a:rPr lang="zh-TW" altLang="en-US" smtClean="0"/>
              <a:t>、</a:t>
            </a:r>
            <a:r>
              <a:rPr lang="en-US" altLang="zh-TW" smtClean="0"/>
              <a:t>802.11a</a:t>
            </a:r>
            <a:r>
              <a:rPr lang="zh-TW" altLang="en-US" smtClean="0"/>
              <a:t>、</a:t>
            </a:r>
            <a:r>
              <a:rPr lang="en-US" altLang="zh-TW" smtClean="0"/>
              <a:t>802.11g</a:t>
            </a:r>
            <a:r>
              <a:rPr lang="zh-TW" altLang="en-US" smtClean="0"/>
              <a:t>、</a:t>
            </a:r>
            <a:r>
              <a:rPr lang="en-US" altLang="zh-TW" smtClean="0"/>
              <a:t>802.11n</a:t>
            </a:r>
            <a:r>
              <a:rPr lang="zh-TW" altLang="en-US" smtClean="0"/>
              <a:t>、</a:t>
            </a:r>
            <a:r>
              <a:rPr lang="en-US" altLang="zh-TW" smtClean="0"/>
              <a:t>802.11ac</a:t>
            </a:r>
            <a:r>
              <a:rPr lang="zh-TW" altLang="en-US" smtClean="0"/>
              <a:t>、</a:t>
            </a:r>
            <a:r>
              <a:rPr lang="en-US" altLang="zh-TW" smtClean="0"/>
              <a:t>802.11ax</a:t>
            </a:r>
            <a:r>
              <a:rPr lang="zh-TW" altLang="en-US" smtClean="0"/>
              <a:t>以及</a:t>
            </a:r>
            <a:r>
              <a:rPr lang="en-US" altLang="zh-TW" smtClean="0"/>
              <a:t>802.11be</a:t>
            </a:r>
            <a:r>
              <a:rPr lang="zh-TW" altLang="en-US" smtClean="0"/>
              <a:t>，分別是俗稱的第一代至第七代無線網路標準。</a:t>
            </a:r>
            <a:endParaRPr lang="en-US" altLang="zh-TW" smtClean="0"/>
          </a:p>
          <a:p>
            <a:r>
              <a:rPr lang="zh-TW" altLang="en-US" smtClean="0"/>
              <a:t>它們各為不同的傳輸方式、頻段、速率等標準。</a:t>
            </a:r>
            <a:endParaRPr lang="en-US" altLang="zh-TW" smtClean="0"/>
          </a:p>
          <a:p>
            <a:r>
              <a:rPr lang="en-US" altLang="zh-TW" smtClean="0"/>
              <a:t>IEEE 802.11</a:t>
            </a:r>
            <a:r>
              <a:rPr lang="zh-TW" altLang="en-US" smtClean="0"/>
              <a:t>家族標準都是屬於資料連結層（</a:t>
            </a:r>
            <a:r>
              <a:rPr lang="en-US" altLang="zh-TW" smtClean="0"/>
              <a:t>layer 2</a:t>
            </a:r>
            <a:r>
              <a:rPr lang="zh-TW" altLang="en-US" smtClean="0"/>
              <a:t>）的協定。</a:t>
            </a:r>
            <a:endParaRPr lang="en-US" altLang="zh-TW" dirty="0" smtClean="0"/>
          </a:p>
        </p:txBody>
      </p:sp>
    </p:spTree>
    <p:extLst>
      <p:ext uri="{BB962C8B-B14F-4D97-AF65-F5344CB8AC3E}">
        <p14:creationId xmlns:p14="http://schemas.microsoft.com/office/powerpoint/2010/main" val="14768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802.11</a:t>
            </a:r>
            <a:r>
              <a:rPr lang="zh-TW" altLang="en-US" dirty="0"/>
              <a:t>標準</a:t>
            </a:r>
          </a:p>
        </p:txBody>
      </p:sp>
      <p:sp>
        <p:nvSpPr>
          <p:cNvPr id="3" name="內容版面配置區 2"/>
          <p:cNvSpPr>
            <a:spLocks noGrp="1"/>
          </p:cNvSpPr>
          <p:nvPr>
            <p:ph idx="1"/>
          </p:nvPr>
        </p:nvSpPr>
        <p:spPr/>
        <p:txBody>
          <a:bodyPr/>
          <a:lstStyle/>
          <a:p>
            <a:endParaRPr lang="zh-TW" altLang="en-US" dirty="0"/>
          </a:p>
        </p:txBody>
      </p:sp>
      <p:sp>
        <p:nvSpPr>
          <p:cNvPr id="6" name="TextBox 4"/>
          <p:cNvSpPr txBox="1">
            <a:spLocks noChangeArrowheads="1"/>
          </p:cNvSpPr>
          <p:nvPr/>
        </p:nvSpPr>
        <p:spPr bwMode="auto">
          <a:xfrm>
            <a:off x="633413" y="3860634"/>
            <a:ext cx="8064500" cy="646331"/>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marL="342900" indent="-34290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buFontTx/>
              <a:buAutoNum type="arabicPeriod"/>
            </a:pPr>
            <a:r>
              <a:rPr lang="zh-TW" altLang="en-US" dirty="0" smtClean="0">
                <a:latin typeface="+mn-ea"/>
                <a:ea typeface="+mn-ea"/>
              </a:rPr>
              <a:t>「</a:t>
            </a:r>
            <a:r>
              <a:rPr lang="zh-TW" altLang="en-US" dirty="0">
                <a:latin typeface="微軟正黑體" panose="020B0604030504040204" pitchFamily="34" charset="-120"/>
                <a:ea typeface="微軟正黑體" panose="020B0604030504040204" pitchFamily="34" charset="-120"/>
              </a:rPr>
              <a:t>傳輸</a:t>
            </a:r>
            <a:r>
              <a:rPr lang="zh-TW" altLang="en-US" dirty="0" smtClean="0">
                <a:latin typeface="+mn-ea"/>
                <a:ea typeface="+mn-ea"/>
              </a:rPr>
              <a:t>距離</a:t>
            </a:r>
            <a:r>
              <a:rPr lang="zh-TW" altLang="en-US" dirty="0">
                <a:latin typeface="+mn-ea"/>
                <a:ea typeface="+mn-ea"/>
              </a:rPr>
              <a:t>」是指無障礙物的情況</a:t>
            </a:r>
            <a:endParaRPr lang="en-US" altLang="zh-TW" dirty="0">
              <a:latin typeface="+mn-ea"/>
              <a:ea typeface="+mn-ea"/>
            </a:endParaRPr>
          </a:p>
          <a:p>
            <a:pPr>
              <a:buFontTx/>
              <a:buAutoNum type="arabicPeriod"/>
            </a:pPr>
            <a:r>
              <a:rPr lang="zh-TW" altLang="en-US" dirty="0">
                <a:latin typeface="+mn-ea"/>
                <a:ea typeface="+mn-ea"/>
              </a:rPr>
              <a:t>「傳輸速率」，是指頻寬為</a:t>
            </a:r>
            <a:r>
              <a:rPr lang="en-US" altLang="zh-TW" dirty="0" err="1">
                <a:latin typeface="+mn-ea"/>
                <a:ea typeface="+mn-ea"/>
              </a:rPr>
              <a:t>20MHz</a:t>
            </a:r>
            <a:r>
              <a:rPr lang="zh-TW" altLang="en-US" dirty="0">
                <a:latin typeface="+mn-ea"/>
                <a:ea typeface="+mn-ea"/>
              </a:rPr>
              <a:t>，且僅使用單通道情況下的理論值上限。</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098" y="1356615"/>
            <a:ext cx="6799130" cy="239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9238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zh-TW" altLang="en-US" dirty="0" smtClean="0"/>
              <a:t>無線網路的連接方式</a:t>
            </a:r>
          </a:p>
        </p:txBody>
      </p:sp>
      <p:sp>
        <p:nvSpPr>
          <p:cNvPr id="3" name="Content Placeholder 2"/>
          <p:cNvSpPr>
            <a:spLocks noGrp="1"/>
          </p:cNvSpPr>
          <p:nvPr>
            <p:ph idx="1"/>
          </p:nvPr>
        </p:nvSpPr>
        <p:spPr/>
        <p:txBody>
          <a:bodyPr>
            <a:normAutofit lnSpcReduction="10000"/>
          </a:bodyPr>
          <a:lstStyle/>
          <a:p>
            <a:r>
              <a:rPr lang="zh-TW" altLang="en-US" dirty="0"/>
              <a:t>傳統的連接有「基礎建設」和「直接對接」 。</a:t>
            </a:r>
            <a:endParaRPr lang="en-US" altLang="zh-TW" dirty="0" smtClean="0"/>
          </a:p>
          <a:p>
            <a:r>
              <a:rPr lang="zh-TW" altLang="en-US" dirty="0" smtClean="0"/>
              <a:t>基礎建設</a:t>
            </a:r>
            <a:r>
              <a:rPr lang="en-US" altLang="zh-TW" dirty="0" smtClean="0"/>
              <a:t> (infrastructure)</a:t>
            </a:r>
          </a:p>
          <a:p>
            <a:pPr lvl="1"/>
            <a:r>
              <a:rPr lang="zh-TW" altLang="en-US" dirty="0" smtClean="0"/>
              <a:t>需要透過無線網路存取點</a:t>
            </a:r>
            <a:r>
              <a:rPr lang="en-US" altLang="zh-TW" dirty="0" smtClean="0"/>
              <a:t>(wireless AP)</a:t>
            </a:r>
            <a:r>
              <a:rPr lang="zh-TW" altLang="en-US" dirty="0" smtClean="0"/>
              <a:t>來上網。</a:t>
            </a:r>
            <a:endParaRPr lang="en-US" altLang="zh-TW" dirty="0" smtClean="0"/>
          </a:p>
          <a:p>
            <a:pPr lvl="1"/>
            <a:r>
              <a:rPr lang="zh-TW" altLang="en-US" dirty="0" smtClean="0"/>
              <a:t>二台無線主機交換資料時，需透過存取點來轉送。</a:t>
            </a:r>
            <a:endParaRPr lang="en-US" altLang="zh-TW" dirty="0" smtClean="0"/>
          </a:p>
          <a:p>
            <a:pPr lvl="1"/>
            <a:r>
              <a:rPr lang="zh-TW" altLang="en-US" dirty="0" smtClean="0"/>
              <a:t>大部份的情況下是使用這種模式。</a:t>
            </a:r>
            <a:endParaRPr lang="en-US" altLang="zh-TW" dirty="0" smtClean="0"/>
          </a:p>
        </p:txBody>
      </p:sp>
    </p:spTree>
    <p:extLst>
      <p:ext uri="{BB962C8B-B14F-4D97-AF65-F5344CB8AC3E}">
        <p14:creationId xmlns:p14="http://schemas.microsoft.com/office/powerpoint/2010/main" val="33466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無線網路的連接方式</a:t>
            </a:r>
          </a:p>
        </p:txBody>
      </p:sp>
      <p:sp>
        <p:nvSpPr>
          <p:cNvPr id="3" name="內容版面配置區 2"/>
          <p:cNvSpPr>
            <a:spLocks noGrp="1"/>
          </p:cNvSpPr>
          <p:nvPr>
            <p:ph idx="1"/>
          </p:nvPr>
        </p:nvSpPr>
        <p:spPr/>
        <p:txBody>
          <a:bodyPr/>
          <a:lstStyle/>
          <a:p>
            <a:r>
              <a:rPr lang="zh-TW" altLang="en-US" dirty="0"/>
              <a:t>直接對接</a:t>
            </a:r>
            <a:r>
              <a:rPr lang="en-US" altLang="zh-TW" dirty="0"/>
              <a:t> (ad-hoc)</a:t>
            </a:r>
          </a:p>
          <a:p>
            <a:pPr lvl="1"/>
            <a:r>
              <a:rPr lang="zh-TW" altLang="en-US" dirty="0"/>
              <a:t>任二台無線網路設備可直接對傳。</a:t>
            </a:r>
            <a:endParaRPr lang="en-US" altLang="zh-TW" dirty="0"/>
          </a:p>
          <a:p>
            <a:r>
              <a:rPr lang="en-US" altLang="zh-TW" dirty="0" err="1"/>
              <a:t>WiFi</a:t>
            </a:r>
            <a:r>
              <a:rPr lang="en-US" altLang="zh-TW" dirty="0"/>
              <a:t> Direct</a:t>
            </a:r>
            <a:r>
              <a:rPr lang="zh-TW" altLang="en-US" dirty="0"/>
              <a:t>：屬於直接對接的方式，但設定更為簡易。</a:t>
            </a:r>
          </a:p>
          <a:p>
            <a:endParaRPr lang="zh-TW" altLang="en-US" dirty="0"/>
          </a:p>
        </p:txBody>
      </p:sp>
    </p:spTree>
    <p:extLst>
      <p:ext uri="{BB962C8B-B14F-4D97-AF65-F5344CB8AC3E}">
        <p14:creationId xmlns:p14="http://schemas.microsoft.com/office/powerpoint/2010/main" val="42386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zh-TW" smtClean="0"/>
              <a:t>WiFi </a:t>
            </a:r>
            <a:r>
              <a:rPr lang="zh-TW" altLang="en-US" smtClean="0"/>
              <a:t>聯盟</a:t>
            </a:r>
          </a:p>
        </p:txBody>
      </p:sp>
      <p:sp>
        <p:nvSpPr>
          <p:cNvPr id="76803" name="Content Placeholder 2"/>
          <p:cNvSpPr>
            <a:spLocks noGrp="1"/>
          </p:cNvSpPr>
          <p:nvPr>
            <p:ph idx="1"/>
          </p:nvPr>
        </p:nvSpPr>
        <p:spPr/>
        <p:txBody>
          <a:bodyPr>
            <a:normAutofit fontScale="92500" lnSpcReduction="20000"/>
          </a:bodyPr>
          <a:lstStyle/>
          <a:p>
            <a:r>
              <a:rPr lang="zh-TW" altLang="en-US" dirty="0" smtClean="0"/>
              <a:t>常常被</a:t>
            </a:r>
            <a:r>
              <a:rPr lang="en-US" altLang="zh-TW" dirty="0" smtClean="0"/>
              <a:t>(</a:t>
            </a:r>
            <a:r>
              <a:rPr lang="zh-TW" altLang="en-US" dirty="0" smtClean="0"/>
              <a:t>誤</a:t>
            </a:r>
            <a:r>
              <a:rPr lang="en-US" altLang="zh-TW" dirty="0" smtClean="0"/>
              <a:t>)</a:t>
            </a:r>
            <a:r>
              <a:rPr lang="zh-TW" altLang="en-US" dirty="0" smtClean="0"/>
              <a:t>用為「無線網路」或是</a:t>
            </a:r>
            <a:r>
              <a:rPr lang="en-US" altLang="zh-TW" dirty="0" smtClean="0"/>
              <a:t>802.11</a:t>
            </a:r>
            <a:r>
              <a:rPr lang="zh-TW" altLang="en-US" dirty="0"/>
              <a:t>的代名詞。</a:t>
            </a:r>
            <a:endParaRPr lang="en-US" altLang="zh-TW" dirty="0" smtClean="0"/>
          </a:p>
          <a:p>
            <a:r>
              <a:rPr lang="zh-TW" altLang="en-US" dirty="0" smtClean="0"/>
              <a:t>目的：確保不同的無線網路設備，可以正確地</a:t>
            </a:r>
            <a:r>
              <a:rPr lang="zh-TW" altLang="en-US" dirty="0"/>
              <a:t>進行連線。</a:t>
            </a:r>
            <a:endParaRPr lang="en-US" altLang="zh-TW" dirty="0" smtClean="0"/>
          </a:p>
          <a:p>
            <a:r>
              <a:rPr lang="zh-TW" altLang="en-US" dirty="0" smtClean="0"/>
              <a:t>負責設備</a:t>
            </a:r>
            <a:r>
              <a:rPr lang="zh-TW" altLang="en-US" dirty="0"/>
              <a:t>的認證。</a:t>
            </a:r>
            <a:endParaRPr lang="en-US" altLang="zh-TW" dirty="0" smtClean="0"/>
          </a:p>
          <a:p>
            <a:r>
              <a:rPr lang="zh-TW" altLang="en-US" dirty="0" smtClean="0"/>
              <a:t>通過認證的設備，表示其相容性</a:t>
            </a:r>
            <a:r>
              <a:rPr lang="zh-TW" altLang="en-US" dirty="0"/>
              <a:t>沒有問題。</a:t>
            </a:r>
            <a:endParaRPr lang="en-US" altLang="zh-TW" dirty="0" smtClean="0"/>
          </a:p>
          <a:p>
            <a:r>
              <a:rPr lang="zh-TW" altLang="en-US" dirty="0" smtClean="0"/>
              <a:t>通過認證的設備，會發予</a:t>
            </a:r>
            <a:r>
              <a:rPr lang="zh-TW" altLang="en-US" dirty="0"/>
              <a:t>標章。</a:t>
            </a:r>
            <a:endParaRPr lang="en-US" altLang="zh-TW" dirty="0" smtClean="0"/>
          </a:p>
          <a:p>
            <a:endParaRPr lang="en-US" altLang="zh-TW" dirty="0" smtClean="0"/>
          </a:p>
        </p:txBody>
      </p:sp>
      <p:pic>
        <p:nvPicPr>
          <p:cNvPr id="5" name="Picture 5"/>
          <p:cNvPicPr>
            <a:picLocks noChangeAspect="1" noChangeArrowheads="1"/>
          </p:cNvPicPr>
          <p:nvPr/>
        </p:nvPicPr>
        <p:blipFill>
          <a:blip r:embed="rId2" cstate="print">
            <a:clrChange>
              <a:clrFrom>
                <a:srgbClr val="F2F2F1"/>
              </a:clrFrom>
              <a:clrTo>
                <a:srgbClr val="F2F2F1">
                  <a:alpha val="0"/>
                </a:srgbClr>
              </a:clrTo>
            </a:clrChange>
            <a:extLst>
              <a:ext uri="{28A0092B-C50C-407E-A947-70E740481C1C}">
                <a14:useLocalDpi xmlns:a14="http://schemas.microsoft.com/office/drawing/2010/main" val="0"/>
              </a:ext>
            </a:extLst>
          </a:blip>
          <a:srcRect/>
          <a:stretch>
            <a:fillRect/>
          </a:stretch>
        </p:blipFill>
        <p:spPr bwMode="auto">
          <a:xfrm>
            <a:off x="4391980" y="2706765"/>
            <a:ext cx="2880320" cy="68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75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151620" y="634604"/>
            <a:ext cx="7535180" cy="857250"/>
          </a:xfrm>
        </p:spPr>
        <p:txBody>
          <a:bodyPr/>
          <a:lstStyle/>
          <a:p>
            <a:pPr algn="l"/>
            <a:r>
              <a:rPr lang="zh-TW" altLang="en-US" dirty="0" smtClean="0"/>
              <a:t>藍牙</a:t>
            </a:r>
            <a:r>
              <a:rPr lang="en-US" altLang="zh-TW" dirty="0" smtClean="0"/>
              <a:t> – Blue Tooth</a:t>
            </a:r>
          </a:p>
        </p:txBody>
      </p:sp>
      <p:sp>
        <p:nvSpPr>
          <p:cNvPr id="77827" name="Content Placeholder 2"/>
          <p:cNvSpPr>
            <a:spLocks noGrp="1"/>
          </p:cNvSpPr>
          <p:nvPr>
            <p:ph idx="1"/>
          </p:nvPr>
        </p:nvSpPr>
        <p:spPr/>
        <p:txBody>
          <a:bodyPr>
            <a:normAutofit fontScale="85000" lnSpcReduction="20000"/>
          </a:bodyPr>
          <a:lstStyle/>
          <a:p>
            <a:r>
              <a:rPr lang="zh-TW" altLang="en-US" dirty="0"/>
              <a:t>無線個人區域網路。</a:t>
            </a:r>
            <a:endParaRPr lang="en-US" altLang="zh-TW" dirty="0" smtClean="0"/>
          </a:p>
          <a:p>
            <a:r>
              <a:rPr lang="zh-TW" altLang="en-US" dirty="0" smtClean="0"/>
              <a:t>主要目的是取代週邊低速裝置</a:t>
            </a:r>
            <a:r>
              <a:rPr lang="zh-TW" altLang="en-US" dirty="0"/>
              <a:t>的連接線。</a:t>
            </a:r>
            <a:endParaRPr lang="en-US" altLang="zh-TW" dirty="0" smtClean="0"/>
          </a:p>
          <a:p>
            <a:pPr lvl="1"/>
            <a:r>
              <a:rPr lang="zh-TW" altLang="en-US" dirty="0" smtClean="0"/>
              <a:t>印表機、鍵盤、滑鼠、並列埠、序列埠等。</a:t>
            </a:r>
            <a:endParaRPr lang="en-US" altLang="zh-TW" dirty="0" smtClean="0"/>
          </a:p>
          <a:p>
            <a:r>
              <a:rPr lang="en-US" altLang="zh-TW" dirty="0" smtClean="0"/>
              <a:t>1998</a:t>
            </a:r>
            <a:r>
              <a:rPr lang="zh-TW" altLang="en-US" dirty="0" smtClean="0"/>
              <a:t>年提出，頻寬僅</a:t>
            </a:r>
            <a:r>
              <a:rPr lang="en-US" altLang="zh-TW" dirty="0" smtClean="0"/>
              <a:t>1Mbps</a:t>
            </a:r>
            <a:r>
              <a:rPr lang="zh-TW" altLang="en-US" dirty="0" smtClean="0"/>
              <a:t>，使用</a:t>
            </a:r>
            <a:r>
              <a:rPr lang="en-US" altLang="zh-TW" dirty="0" smtClean="0"/>
              <a:t>2.4GHz</a:t>
            </a:r>
            <a:r>
              <a:rPr lang="zh-TW" altLang="en-US" dirty="0" smtClean="0"/>
              <a:t>的</a:t>
            </a:r>
            <a:r>
              <a:rPr lang="zh-TW" altLang="en-US" dirty="0"/>
              <a:t>頻段。</a:t>
            </a:r>
            <a:endParaRPr lang="en-US" altLang="zh-TW" dirty="0" smtClean="0"/>
          </a:p>
          <a:p>
            <a:r>
              <a:rPr lang="zh-TW" altLang="en-US" dirty="0" smtClean="0"/>
              <a:t>新版本的規格提升頻寬至</a:t>
            </a:r>
            <a:r>
              <a:rPr lang="en-US" altLang="zh-TW" dirty="0" smtClean="0"/>
              <a:t>3Mbps</a:t>
            </a:r>
            <a:r>
              <a:rPr lang="zh-TW" altLang="en-US" dirty="0"/>
              <a:t> 。</a:t>
            </a:r>
            <a:endParaRPr lang="en-US" altLang="zh-TW" dirty="0" smtClean="0"/>
          </a:p>
          <a:p>
            <a:r>
              <a:rPr lang="zh-TW" altLang="en-US" dirty="0" smtClean="0"/>
              <a:t>若頻寬仍不夠，可搭配</a:t>
            </a:r>
            <a:r>
              <a:rPr lang="en-US" altLang="zh-TW" dirty="0" smtClean="0"/>
              <a:t>802.11</a:t>
            </a:r>
            <a:r>
              <a:rPr lang="zh-TW" altLang="en-US" dirty="0" smtClean="0"/>
              <a:t>無線網路</a:t>
            </a:r>
            <a:r>
              <a:rPr lang="zh-TW" altLang="en-US" dirty="0"/>
              <a:t>標準使用。</a:t>
            </a:r>
            <a:endParaRPr lang="zh-TW" altLang="en-US"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l="12416" t="6122" r="10651" b="5991"/>
          <a:stretch>
            <a:fillRect/>
          </a:stretch>
        </p:blipFill>
        <p:spPr bwMode="auto">
          <a:xfrm>
            <a:off x="4932040" y="1340424"/>
            <a:ext cx="2565285" cy="58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r>
              <a:rPr lang="zh-TW" altLang="en-US" dirty="0" smtClean="0">
                <a:solidFill>
                  <a:srgbClr val="C00000"/>
                </a:solidFill>
              </a:rPr>
              <a:t>藍牙生活應用</a:t>
            </a:r>
          </a:p>
          <a:p>
            <a:r>
              <a:rPr lang="zh-TW" altLang="en-US" dirty="0" smtClean="0"/>
              <a:t>藍牙是與日常生活最密不可分的無線技術了！小至</a:t>
            </a:r>
            <a:r>
              <a:rPr lang="en-US" altLang="zh-TW" dirty="0" err="1" smtClean="0"/>
              <a:t>AirTag</a:t>
            </a:r>
            <a:r>
              <a:rPr lang="zh-TW" altLang="en-US" dirty="0" smtClean="0"/>
              <a:t>、自拍棒、鍵盤滑鼠，大至耳機、手機、印表機甚至電腦，都可以用藍牙進行資料交換和傳輸。</a:t>
            </a:r>
            <a:endParaRPr lang="en-US" altLang="zh-TW" dirty="0" smtClean="0"/>
          </a:p>
          <a:p>
            <a:r>
              <a:rPr lang="zh-TW" altLang="en-US" dirty="0" smtClean="0"/>
              <a:t>所謂的「真．無線藍牙」耳機是指左右二邊的耳機之間沒有透過實體線路接起來的。</a:t>
            </a:r>
            <a:endParaRPr lang="zh-TW" altLang="en-US" dirty="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即使是「真．無線藍牙」，產品之間所使用的技術還是有所區別</a:t>
            </a:r>
            <a:r>
              <a:rPr lang="zh-TW" altLang="en-US" dirty="0" smtClean="0"/>
              <a:t>。</a:t>
            </a:r>
            <a:endParaRPr lang="en-US" altLang="zh-TW" dirty="0" smtClean="0"/>
          </a:p>
          <a:p>
            <a:r>
              <a:rPr lang="zh-TW" altLang="en-US" dirty="0" smtClean="0"/>
              <a:t>舉例</a:t>
            </a:r>
            <a:r>
              <a:rPr lang="zh-TW" altLang="en-US" dirty="0"/>
              <a:t>來說，左右二邊耳機是獨立跟手機連線，或是由其中一邊耳機做為主機、另一邊做為副機，都是實務上可能會使用的設計。</a:t>
            </a:r>
          </a:p>
          <a:p>
            <a:endParaRPr lang="zh-TW" altLang="en-US" dirty="0"/>
          </a:p>
        </p:txBody>
      </p:sp>
    </p:spTree>
    <p:extLst>
      <p:ext uri="{BB962C8B-B14F-4D97-AF65-F5344CB8AC3E}">
        <p14:creationId xmlns:p14="http://schemas.microsoft.com/office/powerpoint/2010/main" val="106233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zh-TW" altLang="en-US" smtClean="0"/>
              <a:t>依據網路線路連接的方式</a:t>
            </a:r>
            <a:endParaRPr lang="zh-TW" altLang="en-US" dirty="0" smtClean="0"/>
          </a:p>
        </p:txBody>
      </p:sp>
      <p:sp>
        <p:nvSpPr>
          <p:cNvPr id="5" name="內容版面配置區 4"/>
          <p:cNvSpPr>
            <a:spLocks noGrp="1"/>
          </p:cNvSpPr>
          <p:nvPr>
            <p:ph idx="1"/>
          </p:nvPr>
        </p:nvSpPr>
        <p:spPr/>
        <p:txBody>
          <a:bodyPr/>
          <a:lstStyle/>
          <a:p>
            <a:endParaRPr lang="zh-TW" altLang="en-US" dirty="0"/>
          </a:p>
        </p:txBody>
      </p:sp>
      <p:graphicFrame>
        <p:nvGraphicFramePr>
          <p:cNvPr id="8" name="資料庫圖表 7"/>
          <p:cNvGraphicFramePr/>
          <p:nvPr>
            <p:extLst>
              <p:ext uri="{D42A27DB-BD31-4B8C-83A1-F6EECF244321}">
                <p14:modId xmlns:p14="http://schemas.microsoft.com/office/powerpoint/2010/main" val="3799038325"/>
              </p:ext>
            </p:extLst>
          </p:nvPr>
        </p:nvGraphicFramePr>
        <p:xfrm>
          <a:off x="2186735" y="1716655"/>
          <a:ext cx="4320480" cy="2804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72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zh-TW" altLang="en-US" smtClean="0"/>
              <a:t>無線射頻識別</a:t>
            </a:r>
            <a:r>
              <a:rPr lang="en-US" altLang="zh-TW" smtClean="0"/>
              <a:t> – </a:t>
            </a:r>
            <a:r>
              <a:rPr lang="en-US" altLang="ja-JP" smtClean="0"/>
              <a:t>RFID</a:t>
            </a:r>
            <a:endParaRPr lang="en-US" altLang="zh-TW" dirty="0" smtClean="0"/>
          </a:p>
        </p:txBody>
      </p:sp>
      <p:sp>
        <p:nvSpPr>
          <p:cNvPr id="78851" name="Content Placeholder 2"/>
          <p:cNvSpPr>
            <a:spLocks noGrp="1"/>
          </p:cNvSpPr>
          <p:nvPr>
            <p:ph idx="1"/>
          </p:nvPr>
        </p:nvSpPr>
        <p:spPr/>
        <p:txBody>
          <a:bodyPr>
            <a:normAutofit lnSpcReduction="10000"/>
          </a:bodyPr>
          <a:lstStyle/>
          <a:p>
            <a:r>
              <a:rPr lang="zh-TW" altLang="en-US" smtClean="0"/>
              <a:t>無線的條碼。</a:t>
            </a:r>
            <a:endParaRPr lang="en-US" altLang="zh-TW" smtClean="0"/>
          </a:p>
          <a:p>
            <a:r>
              <a:rPr lang="zh-TW" altLang="en-US" smtClean="0"/>
              <a:t>透過特殊的讀取裝置，使用無線的方式讀取。</a:t>
            </a:r>
            <a:endParaRPr lang="en-US" altLang="zh-TW" smtClean="0"/>
          </a:p>
          <a:p>
            <a:r>
              <a:rPr lang="zh-TW" altLang="en-US" smtClean="0"/>
              <a:t>不需要對準條碼就可讀取，甚至可以遠距</a:t>
            </a:r>
            <a:r>
              <a:rPr lang="en-US" altLang="zh-TW" smtClean="0"/>
              <a:t>(</a:t>
            </a:r>
            <a:r>
              <a:rPr lang="zh-TW" altLang="en-US" smtClean="0"/>
              <a:t>數公尺</a:t>
            </a:r>
            <a:r>
              <a:rPr lang="en-US" altLang="zh-TW" smtClean="0"/>
              <a:t>)</a:t>
            </a:r>
            <a:r>
              <a:rPr lang="zh-TW" altLang="en-US" smtClean="0"/>
              <a:t>讀取。</a:t>
            </a:r>
            <a:endParaRPr lang="en-US" altLang="zh-TW" smtClean="0"/>
          </a:p>
          <a:p>
            <a:r>
              <a:rPr lang="zh-TW" altLang="en-US" smtClean="0"/>
              <a:t>一維條碼、二維條碼、</a:t>
            </a:r>
            <a:r>
              <a:rPr lang="en-US" altLang="zh-TW" smtClean="0"/>
              <a:t>RFID</a:t>
            </a:r>
            <a:r>
              <a:rPr lang="zh-TW" altLang="en-US" smtClean="0"/>
              <a:t>。</a:t>
            </a:r>
            <a:endParaRPr lang="en-US" altLang="zh-TW" dirty="0" smtClean="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945" y="1338705"/>
            <a:ext cx="3849081" cy="8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34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zh-TW" dirty="0" smtClean="0"/>
              <a:t>RFID</a:t>
            </a:r>
            <a:r>
              <a:rPr lang="zh-TW" altLang="en-US" dirty="0" smtClean="0"/>
              <a:t>運作方式</a:t>
            </a:r>
          </a:p>
        </p:txBody>
      </p:sp>
      <p:sp>
        <p:nvSpPr>
          <p:cNvPr id="79875" name="Content Placeholder 2"/>
          <p:cNvSpPr>
            <a:spLocks noGrp="1"/>
          </p:cNvSpPr>
          <p:nvPr>
            <p:ph idx="1"/>
          </p:nvPr>
        </p:nvSpPr>
        <p:spPr/>
        <p:txBody>
          <a:bodyPr>
            <a:normAutofit/>
          </a:bodyPr>
          <a:lstStyle/>
          <a:p>
            <a:r>
              <a:rPr lang="zh-TW" altLang="en-US" dirty="0" smtClean="0"/>
              <a:t>被動式</a:t>
            </a:r>
            <a:endParaRPr lang="en-US" altLang="zh-TW" dirty="0" smtClean="0"/>
          </a:p>
          <a:p>
            <a:pPr lvl="1"/>
            <a:r>
              <a:rPr lang="zh-TW" altLang="en-US" dirty="0" smtClean="0"/>
              <a:t>沒有電源。</a:t>
            </a:r>
            <a:endParaRPr lang="en-US" altLang="zh-TW" dirty="0" smtClean="0"/>
          </a:p>
          <a:p>
            <a:pPr lvl="1"/>
            <a:r>
              <a:rPr lang="zh-TW" altLang="en-US" dirty="0" smtClean="0"/>
              <a:t>由讀取訊號天線，將電磁波轉為電能運作。</a:t>
            </a:r>
            <a:endParaRPr lang="en-US" altLang="zh-TW" dirty="0" smtClean="0"/>
          </a:p>
        </p:txBody>
      </p:sp>
      <p:pic>
        <p:nvPicPr>
          <p:cNvPr id="5"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32240" y="816555"/>
            <a:ext cx="1815174" cy="1801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32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RFID</a:t>
            </a:r>
            <a:r>
              <a:rPr lang="zh-TW" altLang="en-US" dirty="0"/>
              <a:t>運作方式</a:t>
            </a:r>
          </a:p>
        </p:txBody>
      </p:sp>
      <p:sp>
        <p:nvSpPr>
          <p:cNvPr id="3" name="內容版面配置區 2"/>
          <p:cNvSpPr>
            <a:spLocks noGrp="1"/>
          </p:cNvSpPr>
          <p:nvPr>
            <p:ph idx="1"/>
          </p:nvPr>
        </p:nvSpPr>
        <p:spPr/>
        <p:txBody>
          <a:bodyPr>
            <a:normAutofit/>
          </a:bodyPr>
          <a:lstStyle/>
          <a:p>
            <a:r>
              <a:rPr lang="zh-TW" altLang="en-US" dirty="0"/>
              <a:t>半被動式</a:t>
            </a:r>
            <a:endParaRPr lang="en-US" altLang="zh-TW" dirty="0"/>
          </a:p>
          <a:p>
            <a:pPr lvl="1"/>
            <a:r>
              <a:rPr lang="zh-TW" altLang="en-US" dirty="0"/>
              <a:t>有外部電源，但不主動運作。</a:t>
            </a:r>
            <a:endParaRPr lang="en-US" altLang="zh-TW" dirty="0"/>
          </a:p>
          <a:p>
            <a:pPr lvl="1"/>
            <a:r>
              <a:rPr lang="zh-TW" altLang="en-US" dirty="0"/>
              <a:t>接收到讀取訊號時，才傳送出資訊</a:t>
            </a:r>
            <a:r>
              <a:rPr lang="zh-TW" altLang="en-US" dirty="0" smtClean="0"/>
              <a:t>。</a:t>
            </a:r>
            <a:endParaRPr lang="en-US" altLang="zh-TW" dirty="0"/>
          </a:p>
        </p:txBody>
      </p:sp>
    </p:spTree>
    <p:extLst>
      <p:ext uri="{BB962C8B-B14F-4D97-AF65-F5344CB8AC3E}">
        <p14:creationId xmlns:p14="http://schemas.microsoft.com/office/powerpoint/2010/main" val="13008247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RFID</a:t>
            </a:r>
            <a:r>
              <a:rPr lang="zh-TW" altLang="en-US" dirty="0"/>
              <a:t>運作方式</a:t>
            </a:r>
          </a:p>
        </p:txBody>
      </p:sp>
      <p:sp>
        <p:nvSpPr>
          <p:cNvPr id="3" name="內容版面配置區 2"/>
          <p:cNvSpPr>
            <a:spLocks noGrp="1"/>
          </p:cNvSpPr>
          <p:nvPr>
            <p:ph idx="1"/>
          </p:nvPr>
        </p:nvSpPr>
        <p:spPr/>
        <p:txBody>
          <a:bodyPr/>
          <a:lstStyle/>
          <a:p>
            <a:r>
              <a:rPr lang="zh-TW" altLang="en-US" dirty="0"/>
              <a:t>主動式</a:t>
            </a:r>
            <a:endParaRPr lang="en-US" altLang="zh-TW" dirty="0"/>
          </a:p>
          <a:p>
            <a:pPr lvl="1"/>
            <a:r>
              <a:rPr lang="zh-TW" altLang="en-US" dirty="0"/>
              <a:t>有外部電源，且可以主動運作。</a:t>
            </a:r>
          </a:p>
          <a:p>
            <a:endParaRPr lang="zh-TW" altLang="en-US" dirty="0"/>
          </a:p>
          <a:p>
            <a:endParaRPr lang="zh-TW" altLang="en-US" dirty="0"/>
          </a:p>
        </p:txBody>
      </p:sp>
    </p:spTree>
    <p:extLst>
      <p:ext uri="{BB962C8B-B14F-4D97-AF65-F5344CB8AC3E}">
        <p14:creationId xmlns:p14="http://schemas.microsoft.com/office/powerpoint/2010/main" val="59411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zh-TW" smtClean="0"/>
              <a:t>RFID</a:t>
            </a:r>
            <a:r>
              <a:rPr lang="zh-TW" altLang="en-US" smtClean="0"/>
              <a:t>的應用</a:t>
            </a:r>
          </a:p>
        </p:txBody>
      </p:sp>
      <p:sp>
        <p:nvSpPr>
          <p:cNvPr id="80899" name="Content Placeholder 2"/>
          <p:cNvSpPr>
            <a:spLocks noGrp="1"/>
          </p:cNvSpPr>
          <p:nvPr>
            <p:ph idx="1"/>
          </p:nvPr>
        </p:nvSpPr>
        <p:spPr/>
        <p:txBody>
          <a:bodyPr>
            <a:normAutofit fontScale="85000" lnSpcReduction="10000"/>
          </a:bodyPr>
          <a:lstStyle/>
          <a:p>
            <a:r>
              <a:rPr lang="en-US" altLang="zh-TW" smtClean="0"/>
              <a:t>RFID</a:t>
            </a:r>
            <a:r>
              <a:rPr lang="zh-TW" altLang="en-US" smtClean="0"/>
              <a:t>在日常生活中隨處可見。</a:t>
            </a:r>
            <a:endParaRPr lang="en-US" altLang="zh-TW" smtClean="0"/>
          </a:p>
          <a:p>
            <a:pPr lvl="1"/>
            <a:r>
              <a:rPr lang="zh-TW" altLang="en-US" smtClean="0"/>
              <a:t>各種無線卡片</a:t>
            </a:r>
            <a:r>
              <a:rPr lang="en-US" altLang="zh-TW" smtClean="0"/>
              <a:t> – </a:t>
            </a:r>
            <a:r>
              <a:rPr lang="zh-TW" altLang="en-US" smtClean="0"/>
              <a:t>悠遊卡、門禁卡、信用卡、電子錢包等。</a:t>
            </a:r>
            <a:endParaRPr lang="en-US" altLang="zh-TW" smtClean="0"/>
          </a:p>
          <a:p>
            <a:pPr lvl="1"/>
            <a:r>
              <a:rPr lang="zh-TW" altLang="en-US" smtClean="0"/>
              <a:t>新版護照。</a:t>
            </a:r>
            <a:endParaRPr lang="en-US" altLang="zh-TW" smtClean="0"/>
          </a:p>
          <a:p>
            <a:pPr lvl="1"/>
            <a:r>
              <a:rPr lang="zh-TW" altLang="en-US" smtClean="0"/>
              <a:t>出國機場行李托運。</a:t>
            </a:r>
            <a:endParaRPr lang="en-US" altLang="zh-TW" smtClean="0"/>
          </a:p>
          <a:p>
            <a:pPr lvl="1"/>
            <a:r>
              <a:rPr lang="zh-TW" altLang="en-US" smtClean="0"/>
              <a:t>免接觸開車門、發動汽車的鑰匙。</a:t>
            </a:r>
            <a:endParaRPr lang="en-US" altLang="zh-TW" smtClean="0"/>
          </a:p>
          <a:p>
            <a:pPr lvl="1"/>
            <a:r>
              <a:rPr lang="zh-TW" altLang="en-US" smtClean="0"/>
              <a:t>高速公路的電子收費系統。</a:t>
            </a:r>
            <a:endParaRPr lang="zh-TW" altLang="en-US" dirty="0" smtClean="0"/>
          </a:p>
        </p:txBody>
      </p:sp>
    </p:spTree>
    <p:extLst>
      <p:ext uri="{BB962C8B-B14F-4D97-AF65-F5344CB8AC3E}">
        <p14:creationId xmlns:p14="http://schemas.microsoft.com/office/powerpoint/2010/main" val="85619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zh-TW" altLang="en-US" dirty="0" smtClean="0"/>
              <a:t>近場通訊</a:t>
            </a:r>
            <a:r>
              <a:rPr lang="en-US" altLang="zh-TW" dirty="0" smtClean="0"/>
              <a:t> – NFC</a:t>
            </a:r>
          </a:p>
        </p:txBody>
      </p:sp>
      <p:sp>
        <p:nvSpPr>
          <p:cNvPr id="81923" name="Content Placeholder 2"/>
          <p:cNvSpPr>
            <a:spLocks noGrp="1"/>
          </p:cNvSpPr>
          <p:nvPr>
            <p:ph idx="1"/>
          </p:nvPr>
        </p:nvSpPr>
        <p:spPr/>
        <p:txBody>
          <a:bodyPr>
            <a:normAutofit/>
          </a:bodyPr>
          <a:lstStyle/>
          <a:p>
            <a:r>
              <a:rPr lang="zh-TW" altLang="en-US" dirty="0" smtClean="0"/>
              <a:t>短距離、非接觸式的通訊方式。</a:t>
            </a:r>
            <a:endParaRPr lang="en-US" altLang="zh-TW" dirty="0" smtClean="0"/>
          </a:p>
          <a:p>
            <a:r>
              <a:rPr lang="zh-TW" altLang="en-US" dirty="0" smtClean="0"/>
              <a:t>距離通常低於</a:t>
            </a:r>
            <a:r>
              <a:rPr lang="en-US" altLang="zh-TW" dirty="0" smtClean="0"/>
              <a:t>20</a:t>
            </a:r>
            <a:r>
              <a:rPr lang="zh-TW" altLang="en-US" dirty="0" smtClean="0"/>
              <a:t>公分。</a:t>
            </a:r>
            <a:endParaRPr lang="en-US" altLang="zh-TW" dirty="0" smtClean="0"/>
          </a:p>
          <a:p>
            <a:r>
              <a:rPr lang="zh-TW" altLang="en-US" dirty="0" smtClean="0"/>
              <a:t>傳輸速度非常慢</a:t>
            </a:r>
            <a:r>
              <a:rPr lang="en-US" altLang="zh-TW" dirty="0" smtClean="0"/>
              <a:t> – </a:t>
            </a:r>
            <a:r>
              <a:rPr lang="zh-TW" altLang="en-US" dirty="0" smtClean="0"/>
              <a:t>約</a:t>
            </a:r>
            <a:r>
              <a:rPr lang="en-US" altLang="zh-TW" dirty="0" smtClean="0"/>
              <a:t>424Kbps</a:t>
            </a:r>
            <a:r>
              <a:rPr lang="zh-TW" altLang="en-US" dirty="0" smtClean="0"/>
              <a:t> 。</a:t>
            </a:r>
            <a:endParaRPr lang="en-US" altLang="zh-TW" dirty="0" smtClean="0"/>
          </a:p>
        </p:txBody>
      </p:sp>
      <p:pic>
        <p:nvPicPr>
          <p:cNvPr id="6" name="Picture 3"/>
          <p:cNvPicPr>
            <a:picLocks noChangeAspect="1"/>
          </p:cNvPicPr>
          <p:nvPr/>
        </p:nvPicPr>
        <p:blipFill>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6372818" y="670094"/>
            <a:ext cx="989151" cy="8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7155" y="1851670"/>
            <a:ext cx="2789629" cy="12325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1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近場通訊</a:t>
            </a:r>
            <a:r>
              <a:rPr lang="en-US" altLang="zh-TW" dirty="0"/>
              <a:t> – NFC</a:t>
            </a:r>
            <a:endParaRPr lang="zh-TW" altLang="en-US" dirty="0"/>
          </a:p>
        </p:txBody>
      </p:sp>
      <p:sp>
        <p:nvSpPr>
          <p:cNvPr id="3" name="內容版面配置區 2"/>
          <p:cNvSpPr>
            <a:spLocks noGrp="1"/>
          </p:cNvSpPr>
          <p:nvPr>
            <p:ph idx="1"/>
          </p:nvPr>
        </p:nvSpPr>
        <p:spPr/>
        <p:txBody>
          <a:bodyPr/>
          <a:lstStyle/>
          <a:p>
            <a:r>
              <a:rPr lang="zh-TW" altLang="en-US" dirty="0"/>
              <a:t>二個裝置通常需要靠在一起。</a:t>
            </a:r>
            <a:endParaRPr lang="en-US" altLang="zh-TW" dirty="0"/>
          </a:p>
          <a:p>
            <a:r>
              <a:rPr lang="zh-TW" altLang="en-US" dirty="0"/>
              <a:t>基於</a:t>
            </a:r>
            <a:r>
              <a:rPr lang="en-US" altLang="zh-TW" dirty="0"/>
              <a:t>RFID</a:t>
            </a:r>
            <a:r>
              <a:rPr lang="zh-TW" altLang="en-US" dirty="0"/>
              <a:t>技術開發，所以可取代部份</a:t>
            </a:r>
            <a:r>
              <a:rPr lang="en-US" altLang="zh-TW" dirty="0"/>
              <a:t>RFID</a:t>
            </a:r>
            <a:r>
              <a:rPr lang="zh-TW" altLang="en-US" dirty="0"/>
              <a:t>的應用。</a:t>
            </a:r>
            <a:endParaRPr lang="en-US" altLang="zh-TW" dirty="0"/>
          </a:p>
          <a:p>
            <a:r>
              <a:rPr lang="zh-TW" altLang="en-US" dirty="0"/>
              <a:t>和</a:t>
            </a:r>
            <a:r>
              <a:rPr lang="en-US" altLang="zh-TW" dirty="0"/>
              <a:t>RFID</a:t>
            </a:r>
            <a:r>
              <a:rPr lang="zh-TW" altLang="en-US" dirty="0"/>
              <a:t>相較起來，二個</a:t>
            </a:r>
            <a:r>
              <a:rPr lang="en-US" altLang="zh-TW" dirty="0"/>
              <a:t>NFC</a:t>
            </a:r>
            <a:r>
              <a:rPr lang="zh-TW" altLang="en-US" dirty="0"/>
              <a:t>裝置可直接溝通。</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7813602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r>
              <a:rPr lang="zh-TW" altLang="en-US" dirty="0" smtClean="0">
                <a:solidFill>
                  <a:srgbClr val="C00000"/>
                </a:solidFill>
              </a:rPr>
              <a:t>雲海星空爭霸戰</a:t>
            </a:r>
            <a:endParaRPr lang="en-US" altLang="zh-TW" dirty="0" smtClean="0">
              <a:solidFill>
                <a:srgbClr val="C00000"/>
              </a:solidFill>
            </a:endParaRPr>
          </a:p>
          <a:p>
            <a:r>
              <a:rPr lang="zh-TW" altLang="en-US" dirty="0" smtClean="0"/>
              <a:t>雲或雲端已是計算機網路及網際網路的代名詞。</a:t>
            </a:r>
            <a:endParaRPr lang="en-US" altLang="zh-TW" dirty="0" smtClean="0"/>
          </a:p>
          <a:p>
            <a:r>
              <a:rPr lang="zh-TW" altLang="en-US" dirty="0" smtClean="0"/>
              <a:t>網路的建置場域大致是遠端部署或就地部署，形式上有外部共享的公有雲、內部專有的私有雲、內外兼備的混合雲等，運算執行層次則包括遠方的雲端計算、分支的霧計算和本地的邊緣計算等。</a:t>
            </a:r>
            <a:endParaRPr lang="zh-TW" altLang="en-US" dirty="0"/>
          </a:p>
        </p:txBody>
      </p:sp>
    </p:spTree>
    <p:extLst>
      <p:ext uri="{BB962C8B-B14F-4D97-AF65-F5344CB8AC3E}">
        <p14:creationId xmlns:p14="http://schemas.microsoft.com/office/powerpoint/2010/main" val="1294507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85000" lnSpcReduction="20000"/>
          </a:bodyPr>
          <a:lstStyle/>
          <a:p>
            <a:r>
              <a:rPr lang="zh-TW" altLang="en-US" dirty="0" smtClean="0">
                <a:solidFill>
                  <a:srgbClr val="C00000"/>
                </a:solidFill>
              </a:rPr>
              <a:t>空中無線不斷線</a:t>
            </a:r>
            <a:endParaRPr lang="en-US" altLang="zh-TW" dirty="0" smtClean="0">
              <a:solidFill>
                <a:srgbClr val="C00000"/>
              </a:solidFill>
            </a:endParaRPr>
          </a:p>
          <a:p>
            <a:r>
              <a:rPr lang="zh-TW" altLang="en-US" dirty="0"/>
              <a:t>六月，我國駐日代表謝長廷</a:t>
            </a:r>
            <a:r>
              <a:rPr lang="zh-TW" altLang="en-US" dirty="0" smtClean="0"/>
              <a:t>搭機返日遇雷擊，機上乘客全數平安。</a:t>
            </a:r>
            <a:r>
              <a:rPr lang="en-US" altLang="zh-TW" dirty="0" smtClean="0"/>
              <a:t/>
            </a:r>
            <a:br>
              <a:rPr lang="en-US" altLang="zh-TW" dirty="0" smtClean="0"/>
            </a:br>
            <a:r>
              <a:rPr lang="zh-TW" altLang="en-US" dirty="0" smtClean="0"/>
              <a:t>原因在於飛機和車輛都具「法拉第籠」效應，能防止閃電電流進入艙內。</a:t>
            </a:r>
          </a:p>
          <a:p>
            <a:r>
              <a:rPr lang="zh-TW" altLang="en-US" dirty="0" smtClean="0"/>
              <a:t>此外</a:t>
            </a:r>
            <a:r>
              <a:rPr lang="zh-TW" altLang="en-US" dirty="0"/>
              <a:t>，現代飛機配備高速網路，即使在萬米高空也能即時與地面聯繫，空中上網如地面般方便</a:t>
            </a:r>
            <a:r>
              <a:rPr lang="zh-TW" altLang="en-US" dirty="0" smtClean="0"/>
              <a:t>。早期</a:t>
            </a:r>
            <a:r>
              <a:rPr lang="zh-TW" altLang="en-US" dirty="0"/>
              <a:t>飛機靠地面基地台或衛星連線，現在低軌衛星普及，讓空中通訊更穩定、快速。</a:t>
            </a:r>
          </a:p>
          <a:p>
            <a:r>
              <a:rPr lang="zh-TW" altLang="en-US" dirty="0"/>
              <a:t>科技進步，讓空中不僅安全，也能隨時保持連線。</a:t>
            </a:r>
          </a:p>
          <a:p>
            <a:endParaRPr lang="zh-TW" altLang="en-US" dirty="0">
              <a:solidFill>
                <a:srgbClr val="C00000"/>
              </a:solidFill>
            </a:endParaRPr>
          </a:p>
        </p:txBody>
      </p:sp>
    </p:spTree>
    <p:extLst>
      <p:ext uri="{BB962C8B-B14F-4D97-AF65-F5344CB8AC3E}">
        <p14:creationId xmlns:p14="http://schemas.microsoft.com/office/powerpoint/2010/main" val="267561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zh-TW" altLang="en-US" dirty="0" smtClean="0"/>
              <a:t>匯流排</a:t>
            </a:r>
          </a:p>
        </p:txBody>
      </p:sp>
      <p:sp>
        <p:nvSpPr>
          <p:cNvPr id="22531" name="Content Placeholder 2"/>
          <p:cNvSpPr>
            <a:spLocks noGrp="1"/>
          </p:cNvSpPr>
          <p:nvPr>
            <p:ph idx="1"/>
          </p:nvPr>
        </p:nvSpPr>
        <p:spPr/>
        <p:txBody>
          <a:bodyPr>
            <a:normAutofit/>
          </a:bodyPr>
          <a:lstStyle/>
          <a:p>
            <a:r>
              <a:rPr lang="zh-TW" altLang="en-US" dirty="0" smtClean="0"/>
              <a:t>所有的網路裝置接在同一條線路上。</a:t>
            </a:r>
            <a:endParaRPr lang="en-US" altLang="zh-TW" dirty="0" smtClean="0"/>
          </a:p>
          <a:p>
            <a:r>
              <a:rPr lang="zh-TW" altLang="en-US" dirty="0" smtClean="0"/>
              <a:t>最簡單的連接</a:t>
            </a:r>
            <a:r>
              <a:rPr lang="zh-TW" altLang="en-US" dirty="0"/>
              <a:t>方式。</a:t>
            </a:r>
            <a:endParaRPr lang="en-US" altLang="zh-TW" dirty="0" smtClean="0"/>
          </a:p>
          <a:p>
            <a:r>
              <a:rPr lang="zh-TW" altLang="en-US" dirty="0" smtClean="0"/>
              <a:t>一次只能有一台裝置傳送資料，否則會發生</a:t>
            </a:r>
            <a:r>
              <a:rPr lang="zh-TW" altLang="en-US" dirty="0"/>
              <a:t>碰撞</a:t>
            </a:r>
            <a:r>
              <a:rPr lang="zh-TW" altLang="en-US" dirty="0" smtClean="0"/>
              <a:t>。</a:t>
            </a:r>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193" y="3651869"/>
            <a:ext cx="2452196" cy="13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73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匯流排</a:t>
            </a:r>
          </a:p>
        </p:txBody>
      </p:sp>
      <p:sp>
        <p:nvSpPr>
          <p:cNvPr id="3" name="內容版面配置區 2"/>
          <p:cNvSpPr>
            <a:spLocks noGrp="1"/>
          </p:cNvSpPr>
          <p:nvPr>
            <p:ph idx="1"/>
          </p:nvPr>
        </p:nvSpPr>
        <p:spPr/>
        <p:txBody>
          <a:bodyPr/>
          <a:lstStyle/>
          <a:p>
            <a:r>
              <a:rPr lang="zh-TW" altLang="en-US" dirty="0"/>
              <a:t>多人使用時，效率較差。</a:t>
            </a:r>
            <a:endParaRPr lang="en-US" altLang="zh-TW" dirty="0"/>
          </a:p>
          <a:p>
            <a:r>
              <a:rPr lang="zh-TW" altLang="en-US" dirty="0"/>
              <a:t>碰撞發生時，資料必須要重新傳送。</a:t>
            </a:r>
            <a:endParaRPr lang="en-US" altLang="zh-TW" dirty="0"/>
          </a:p>
          <a:p>
            <a:pPr lvl="1"/>
            <a:r>
              <a:rPr lang="en-US" altLang="zh-TW" dirty="0"/>
              <a:t>Ethernet</a:t>
            </a:r>
            <a:r>
              <a:rPr lang="zh-TW" altLang="en-US" dirty="0"/>
              <a:t>的</a:t>
            </a:r>
            <a:r>
              <a:rPr lang="en-US" altLang="zh-TW" dirty="0"/>
              <a:t>CSMA/CD</a:t>
            </a:r>
            <a:r>
              <a:rPr lang="zh-TW" altLang="en-US" dirty="0"/>
              <a:t>機制。</a:t>
            </a:r>
            <a:endParaRPr lang="en-US" altLang="zh-TW" dirty="0"/>
          </a:p>
          <a:p>
            <a:r>
              <a:rPr lang="zh-TW" altLang="en-US" dirty="0"/>
              <a:t>建置成本低廉，且不易故障。</a:t>
            </a:r>
            <a:endParaRPr lang="en-US" altLang="zh-TW"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291" y="2970195"/>
            <a:ext cx="2452196" cy="13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691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altLang="zh-TW" dirty="0" smtClean="0"/>
              <a:t>CSMA/CD</a:t>
            </a:r>
          </a:p>
        </p:txBody>
      </p:sp>
      <p:sp>
        <p:nvSpPr>
          <p:cNvPr id="3" name="Content Placeholder 2"/>
          <p:cNvSpPr>
            <a:spLocks noGrp="1"/>
          </p:cNvSpPr>
          <p:nvPr>
            <p:ph idx="1"/>
          </p:nvPr>
        </p:nvSpPr>
        <p:spPr/>
        <p:txBody>
          <a:bodyPr>
            <a:normAutofit/>
          </a:bodyPr>
          <a:lstStyle/>
          <a:p>
            <a:r>
              <a:rPr lang="zh-TW" altLang="en-US" dirty="0" smtClean="0"/>
              <a:t>全名為</a:t>
            </a:r>
            <a:r>
              <a:rPr lang="en-US" altLang="zh-TW" dirty="0" smtClean="0"/>
              <a:t>Carrier Sense Multiple Access with Collision Detection</a:t>
            </a:r>
            <a:r>
              <a:rPr lang="zh-TW" altLang="en-US" dirty="0" smtClean="0"/>
              <a:t>。</a:t>
            </a:r>
            <a:endParaRPr lang="en-US" altLang="zh-TW" dirty="0" smtClean="0"/>
          </a:p>
          <a:p>
            <a:r>
              <a:rPr lang="zh-TW" altLang="en-US" dirty="0" smtClean="0"/>
              <a:t>主要</a:t>
            </a:r>
            <a:r>
              <a:rPr lang="zh-TW" altLang="en-US" dirty="0"/>
              <a:t>解決碰撞</a:t>
            </a:r>
            <a:r>
              <a:rPr lang="zh-TW" altLang="en-US" dirty="0" smtClean="0"/>
              <a:t>發生的</a:t>
            </a:r>
            <a:r>
              <a:rPr lang="zh-TW" altLang="en-US" dirty="0"/>
              <a:t>情況</a:t>
            </a:r>
            <a:r>
              <a:rPr lang="zh-TW" altLang="en-US" dirty="0" smtClean="0"/>
              <a:t>。</a:t>
            </a:r>
            <a:endParaRPr lang="en-US" altLang="zh-TW" dirty="0" smtClean="0"/>
          </a:p>
        </p:txBody>
      </p:sp>
    </p:spTree>
    <p:extLst>
      <p:ext uri="{BB962C8B-B14F-4D97-AF65-F5344CB8AC3E}">
        <p14:creationId xmlns:p14="http://schemas.microsoft.com/office/powerpoint/2010/main" val="177159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CSMA/CD</a:t>
            </a:r>
            <a:endParaRPr lang="zh-TW" altLang="en-US" dirty="0"/>
          </a:p>
        </p:txBody>
      </p:sp>
      <p:sp>
        <p:nvSpPr>
          <p:cNvPr id="3" name="內容版面配置區 2"/>
          <p:cNvSpPr>
            <a:spLocks noGrp="1"/>
          </p:cNvSpPr>
          <p:nvPr>
            <p:ph idx="1"/>
          </p:nvPr>
        </p:nvSpPr>
        <p:spPr/>
        <p:txBody>
          <a:bodyPr/>
          <a:lstStyle/>
          <a:p>
            <a:r>
              <a:rPr lang="en-US" altLang="zh-TW" dirty="0"/>
              <a:t>CSMA/CD</a:t>
            </a:r>
            <a:r>
              <a:rPr lang="zh-TW" altLang="en-US" dirty="0"/>
              <a:t>運作概念如下：</a:t>
            </a:r>
            <a:endParaRPr lang="en-US" altLang="zh-TW" dirty="0"/>
          </a:p>
          <a:p>
            <a:pPr lvl="1"/>
            <a:r>
              <a:rPr lang="zh-TW" altLang="en-US" dirty="0"/>
              <a:t>任一主機傳送資料前，先偵測網路是否無人使用。</a:t>
            </a:r>
            <a:endParaRPr lang="en-US" altLang="zh-TW" dirty="0"/>
          </a:p>
          <a:p>
            <a:pPr lvl="1"/>
            <a:r>
              <a:rPr lang="zh-TW" altLang="en-US" dirty="0"/>
              <a:t>確認無人使用，則進行傳送，否則等待。</a:t>
            </a:r>
            <a:endParaRPr lang="en-US" altLang="zh-TW" dirty="0"/>
          </a:p>
          <a:p>
            <a:pPr lvl="1"/>
            <a:r>
              <a:rPr lang="zh-TW" altLang="en-US" dirty="0"/>
              <a:t>萬一傳送時仍然不幸發生碰撞</a:t>
            </a:r>
            <a:r>
              <a:rPr lang="en-US" altLang="zh-TW" dirty="0"/>
              <a:t>(</a:t>
            </a:r>
            <a:r>
              <a:rPr lang="zh-TW" altLang="en-US" dirty="0"/>
              <a:t>二台或以上裝置同時傳送</a:t>
            </a:r>
            <a:r>
              <a:rPr lang="en-US" altLang="zh-TW" dirty="0"/>
              <a:t>)</a:t>
            </a:r>
            <a:r>
              <a:rPr lang="zh-TW" altLang="en-US" dirty="0"/>
              <a:t>，則隨機暫停一段時間後，再重新嘗試。</a:t>
            </a:r>
          </a:p>
          <a:p>
            <a:endParaRPr lang="zh-TW" altLang="en-US" dirty="0"/>
          </a:p>
        </p:txBody>
      </p:sp>
    </p:spTree>
    <p:extLst>
      <p:ext uri="{BB962C8B-B14F-4D97-AF65-F5344CB8AC3E}">
        <p14:creationId xmlns:p14="http://schemas.microsoft.com/office/powerpoint/2010/main" val="3095123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zh-TW" altLang="en-US" dirty="0" smtClean="0"/>
              <a:t>環狀</a:t>
            </a:r>
          </a:p>
        </p:txBody>
      </p:sp>
      <p:sp>
        <p:nvSpPr>
          <p:cNvPr id="24579" name="Content Placeholder 2"/>
          <p:cNvSpPr>
            <a:spLocks noGrp="1"/>
          </p:cNvSpPr>
          <p:nvPr>
            <p:ph idx="1"/>
          </p:nvPr>
        </p:nvSpPr>
        <p:spPr/>
        <p:txBody>
          <a:bodyPr>
            <a:normAutofit/>
          </a:bodyPr>
          <a:lstStyle/>
          <a:p>
            <a:r>
              <a:rPr lang="zh-TW" altLang="en-US" dirty="0" smtClean="0"/>
              <a:t>裝置連接成一個圈</a:t>
            </a:r>
            <a:r>
              <a:rPr lang="zh-TW" altLang="en-US" dirty="0"/>
              <a:t>圈。</a:t>
            </a:r>
            <a:endParaRPr lang="en-US" altLang="zh-TW" dirty="0" smtClean="0"/>
          </a:p>
          <a:p>
            <a:r>
              <a:rPr lang="zh-TW" altLang="en-US" dirty="0" smtClean="0"/>
              <a:t>資料傳輸是單向的：順時鐘或是逆時鐘擇</a:t>
            </a:r>
            <a:r>
              <a:rPr lang="zh-TW" altLang="en-US" dirty="0"/>
              <a:t>一。</a:t>
            </a:r>
            <a:endParaRPr lang="en-US" altLang="zh-TW" dirty="0" smtClean="0"/>
          </a:p>
          <a:p>
            <a:r>
              <a:rPr lang="zh-TW" altLang="en-US" dirty="0" smtClean="0"/>
              <a:t>任二個裝置之間的傳輸路徑是固定</a:t>
            </a:r>
            <a:r>
              <a:rPr lang="zh-TW" altLang="en-US" dirty="0"/>
              <a:t>的。</a:t>
            </a:r>
            <a:endParaRPr lang="en-US" altLang="zh-TW" dirty="0" smtClean="0"/>
          </a:p>
          <a:p>
            <a:r>
              <a:rPr lang="zh-TW" altLang="en-US" dirty="0"/>
              <a:t>可以避免碰撞的發生。</a:t>
            </a:r>
            <a:endParaRPr lang="en-US" altLang="zh-TW" dirty="0" smtClean="0"/>
          </a:p>
          <a:p>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295" y="2841780"/>
            <a:ext cx="1759946" cy="166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9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環狀</a:t>
            </a:r>
          </a:p>
        </p:txBody>
      </p:sp>
      <p:sp>
        <p:nvSpPr>
          <p:cNvPr id="3" name="內容版面配置區 2"/>
          <p:cNvSpPr>
            <a:spLocks noGrp="1"/>
          </p:cNvSpPr>
          <p:nvPr>
            <p:ph idx="1"/>
          </p:nvPr>
        </p:nvSpPr>
        <p:spPr/>
        <p:txBody>
          <a:bodyPr/>
          <a:lstStyle/>
          <a:p>
            <a:r>
              <a:rPr lang="zh-TW" altLang="en-US" dirty="0"/>
              <a:t>網路負載高時，有比較好的傳輸效率。</a:t>
            </a:r>
            <a:endParaRPr lang="en-US" altLang="zh-TW" dirty="0"/>
          </a:p>
          <a:p>
            <a:r>
              <a:rPr lang="zh-TW" altLang="en-US" dirty="0"/>
              <a:t>網路故障時，較難找出問題點。</a:t>
            </a:r>
            <a:endParaRPr lang="en-US" altLang="zh-TW" dirty="0"/>
          </a:p>
          <a:p>
            <a:r>
              <a:rPr lang="zh-TW" altLang="en-US" dirty="0"/>
              <a:t>建置成本較高。</a:t>
            </a:r>
            <a:endParaRPr lang="en-US" altLang="zh-TW" dirty="0"/>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245" y="2706765"/>
            <a:ext cx="1759946" cy="166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380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dirty="0" smtClean="0"/>
              <a:t>星狀</a:t>
            </a:r>
          </a:p>
        </p:txBody>
      </p:sp>
      <p:sp>
        <p:nvSpPr>
          <p:cNvPr id="25603" name="Content Placeholder 2"/>
          <p:cNvSpPr>
            <a:spLocks noGrp="1"/>
          </p:cNvSpPr>
          <p:nvPr>
            <p:ph idx="1"/>
          </p:nvPr>
        </p:nvSpPr>
        <p:spPr/>
        <p:txBody>
          <a:bodyPr>
            <a:normAutofit/>
          </a:bodyPr>
          <a:lstStyle/>
          <a:p>
            <a:r>
              <a:rPr lang="zh-TW" altLang="en-US" dirty="0"/>
              <a:t>最常見的區域網路架構。</a:t>
            </a:r>
            <a:endParaRPr lang="en-US" altLang="zh-TW" dirty="0" smtClean="0"/>
          </a:p>
          <a:p>
            <a:r>
              <a:rPr lang="zh-TW" altLang="en-US" dirty="0" smtClean="0"/>
              <a:t>中心點有一個特定</a:t>
            </a:r>
            <a:r>
              <a:rPr lang="zh-TW" altLang="en-US" dirty="0"/>
              <a:t>的裝置。</a:t>
            </a:r>
            <a:endParaRPr lang="en-US" altLang="zh-TW" dirty="0" smtClean="0"/>
          </a:p>
          <a:p>
            <a:pPr lvl="1"/>
            <a:r>
              <a:rPr lang="zh-TW" altLang="en-US" dirty="0" smtClean="0"/>
              <a:t>通常是集線器或是交換器。</a:t>
            </a:r>
            <a:endParaRPr lang="en-US" altLang="zh-TW" dirty="0" smtClean="0"/>
          </a:p>
          <a:p>
            <a:r>
              <a:rPr lang="zh-TW" altLang="en-US" dirty="0" smtClean="0"/>
              <a:t>所有的訊息都需要透過中心點</a:t>
            </a:r>
            <a:r>
              <a:rPr lang="zh-TW" altLang="en-US" dirty="0"/>
              <a:t>進行傳輸</a:t>
            </a:r>
            <a:r>
              <a:rPr lang="zh-TW" altLang="en-US" dirty="0" smtClean="0"/>
              <a:t>。</a:t>
            </a:r>
            <a:endParaRPr lang="en-US" altLang="zh-TW"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185" y="816555"/>
            <a:ext cx="1735674" cy="148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51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星狀</a:t>
            </a:r>
          </a:p>
        </p:txBody>
      </p:sp>
      <p:sp>
        <p:nvSpPr>
          <p:cNvPr id="3" name="內容版面配置區 2"/>
          <p:cNvSpPr>
            <a:spLocks noGrp="1"/>
          </p:cNvSpPr>
          <p:nvPr>
            <p:ph idx="1"/>
          </p:nvPr>
        </p:nvSpPr>
        <p:spPr/>
        <p:txBody>
          <a:bodyPr/>
          <a:lstStyle/>
          <a:p>
            <a:r>
              <a:rPr lang="zh-TW" altLang="en-US" dirty="0"/>
              <a:t>中心點若使用交換器，可降低發生碰撞的機率。</a:t>
            </a:r>
            <a:endParaRPr lang="en-US" altLang="zh-TW" dirty="0"/>
          </a:p>
          <a:p>
            <a:r>
              <a:rPr lang="zh-TW" altLang="en-US" dirty="0"/>
              <a:t>網路發生問題時，比較容易除錯。</a:t>
            </a:r>
            <a:endParaRPr lang="en-US" altLang="zh-TW" dirty="0"/>
          </a:p>
          <a:p>
            <a:r>
              <a:rPr lang="zh-TW" altLang="en-US" dirty="0"/>
              <a:t>中心點故障時，全部的裝置都無法連線。</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325" y="2090025"/>
            <a:ext cx="1518988" cy="1299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211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TW" dirty="0" smtClean="0"/>
              <a:t>5-1</a:t>
            </a:r>
            <a:r>
              <a:rPr lang="zh-TW" altLang="en-US" dirty="0" smtClean="0"/>
              <a:t>電腦網路的用途</a:t>
            </a:r>
          </a:p>
        </p:txBody>
      </p:sp>
      <p:sp>
        <p:nvSpPr>
          <p:cNvPr id="13315" name="Content Placeholder 2"/>
          <p:cNvSpPr>
            <a:spLocks noGrp="1"/>
          </p:cNvSpPr>
          <p:nvPr>
            <p:ph idx="1"/>
          </p:nvPr>
        </p:nvSpPr>
        <p:spPr/>
        <p:txBody>
          <a:bodyPr>
            <a:normAutofit/>
          </a:bodyPr>
          <a:lstStyle/>
          <a:p>
            <a:r>
              <a:rPr lang="zh-TW" altLang="en-US" sz="2400" dirty="0" smtClean="0"/>
              <a:t>讓二個裝置可以互相交換訊息。</a:t>
            </a:r>
            <a:endParaRPr lang="en-US" altLang="zh-TW" sz="2400" dirty="0" smtClean="0"/>
          </a:p>
          <a:p>
            <a:r>
              <a:rPr lang="zh-TW" altLang="en-US" sz="2400" dirty="0"/>
              <a:t>電腦網路發展</a:t>
            </a:r>
            <a:r>
              <a:rPr lang="zh-TW" altLang="en-US" sz="2400" dirty="0" smtClean="0"/>
              <a:t>可回溯到</a:t>
            </a:r>
            <a:r>
              <a:rPr lang="en-US" altLang="zh-TW" sz="2400" dirty="0" smtClean="0"/>
              <a:t>1960</a:t>
            </a:r>
            <a:r>
              <a:rPr lang="zh-TW" altLang="en-US" sz="2400" dirty="0"/>
              <a:t>年代。</a:t>
            </a:r>
            <a:endParaRPr lang="en-US" altLang="zh-TW" sz="2400" dirty="0" smtClean="0"/>
          </a:p>
          <a:p>
            <a:r>
              <a:rPr lang="zh-TW" altLang="en-US" sz="2400" dirty="0" smtClean="0"/>
              <a:t>早期是為軍事及研究用途所</a:t>
            </a:r>
            <a:r>
              <a:rPr lang="zh-TW" altLang="en-US" sz="2400" dirty="0"/>
              <a:t>發展</a:t>
            </a:r>
            <a:r>
              <a:rPr lang="zh-TW" altLang="en-US" sz="2400" dirty="0" smtClean="0"/>
              <a:t>。</a:t>
            </a:r>
            <a:endParaRPr lang="en-US" altLang="zh-TW" sz="2400" dirty="0" smtClean="0"/>
          </a:p>
        </p:txBody>
      </p:sp>
    </p:spTree>
    <p:extLst>
      <p:ext uri="{BB962C8B-B14F-4D97-AF65-F5344CB8AC3E}">
        <p14:creationId xmlns:p14="http://schemas.microsoft.com/office/powerpoint/2010/main" val="396186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zh-TW" altLang="en-US" smtClean="0"/>
              <a:t>網格</a:t>
            </a:r>
          </a:p>
        </p:txBody>
      </p:sp>
      <p:sp>
        <p:nvSpPr>
          <p:cNvPr id="26627" name="Content Placeholder 2"/>
          <p:cNvSpPr>
            <a:spLocks noGrp="1"/>
          </p:cNvSpPr>
          <p:nvPr>
            <p:ph idx="1"/>
          </p:nvPr>
        </p:nvSpPr>
        <p:spPr/>
        <p:txBody>
          <a:bodyPr>
            <a:normAutofit fontScale="92500" lnSpcReduction="20000"/>
          </a:bodyPr>
          <a:lstStyle/>
          <a:p>
            <a:r>
              <a:rPr lang="zh-TW" altLang="en-US" dirty="0" smtClean="0"/>
              <a:t>建置、管理和維護都是較為複雜的連線方式。</a:t>
            </a:r>
            <a:endParaRPr lang="en-US" altLang="zh-TW" dirty="0" smtClean="0"/>
          </a:p>
          <a:p>
            <a:r>
              <a:rPr lang="zh-TW" altLang="en-US" dirty="0" smtClean="0"/>
              <a:t>通常使用於廣域網路、網際網路。</a:t>
            </a:r>
            <a:endParaRPr lang="en-US" altLang="zh-TW" dirty="0" smtClean="0"/>
          </a:p>
          <a:p>
            <a:r>
              <a:rPr lang="zh-TW" altLang="en-US" dirty="0" smtClean="0"/>
              <a:t>每個裝置</a:t>
            </a:r>
            <a:r>
              <a:rPr lang="en-US" altLang="zh-TW" dirty="0" smtClean="0"/>
              <a:t>(</a:t>
            </a:r>
            <a:r>
              <a:rPr lang="zh-TW" altLang="en-US" dirty="0" smtClean="0"/>
              <a:t>節點</a:t>
            </a:r>
            <a:r>
              <a:rPr lang="en-US" altLang="zh-TW" dirty="0" smtClean="0"/>
              <a:t>)</a:t>
            </a:r>
            <a:r>
              <a:rPr lang="zh-TW" altLang="en-US" dirty="0" smtClean="0"/>
              <a:t>都需要擔任轉送的角色。</a:t>
            </a:r>
            <a:endParaRPr lang="en-US" altLang="zh-TW" dirty="0" smtClean="0"/>
          </a:p>
          <a:p>
            <a:r>
              <a:rPr lang="zh-TW" altLang="en-US" dirty="0" smtClean="0"/>
              <a:t>裝置需要通力合作，網路才得以正常運行。</a:t>
            </a:r>
            <a:endParaRPr lang="en-US" altLang="zh-TW" dirty="0" smtClean="0"/>
          </a:p>
          <a:p>
            <a:r>
              <a:rPr lang="zh-TW" altLang="en-US" dirty="0" smtClean="0"/>
              <a:t>彈性較大。網路故障時，可以嘗試改變路由，繞道傳輸。</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290" y="634604"/>
            <a:ext cx="1771129" cy="117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0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zh-TW" altLang="en-US" smtClean="0"/>
              <a:t>依據網路資源及服務提供者</a:t>
            </a:r>
            <a:endParaRPr lang="zh-TW" altLang="en-US" dirty="0" smtClean="0"/>
          </a:p>
        </p:txBody>
      </p:sp>
      <p:sp>
        <p:nvSpPr>
          <p:cNvPr id="27651" name="Content Placeholder 2"/>
          <p:cNvSpPr>
            <a:spLocks noGrp="1"/>
          </p:cNvSpPr>
          <p:nvPr>
            <p:ph idx="1"/>
          </p:nvPr>
        </p:nvSpPr>
        <p:spPr/>
        <p:txBody>
          <a:bodyPr/>
          <a:lstStyle/>
          <a:p>
            <a:r>
              <a:rPr lang="zh-TW" altLang="en-US" dirty="0" smtClean="0"/>
              <a:t>主從式</a:t>
            </a:r>
            <a:r>
              <a:rPr lang="en-US" altLang="zh-TW" dirty="0" smtClean="0"/>
              <a:t>(client-server)</a:t>
            </a:r>
            <a:r>
              <a:rPr lang="zh-TW" altLang="en-US" dirty="0" smtClean="0"/>
              <a:t>架構</a:t>
            </a:r>
            <a:endParaRPr lang="en-US" altLang="zh-TW" dirty="0" smtClean="0"/>
          </a:p>
          <a:p>
            <a:pPr lvl="1"/>
            <a:r>
              <a:rPr lang="zh-TW" altLang="en-US" dirty="0" smtClean="0"/>
              <a:t>伺服器（</a:t>
            </a:r>
            <a:r>
              <a:rPr lang="en-US" altLang="zh-TW" dirty="0" smtClean="0"/>
              <a:t>server</a:t>
            </a:r>
            <a:r>
              <a:rPr lang="zh-TW" altLang="en-US" dirty="0" smtClean="0"/>
              <a:t>） 端是主要提供資源及服務的角色。</a:t>
            </a:r>
            <a:endParaRPr lang="en-US" altLang="zh-TW" dirty="0" smtClean="0"/>
          </a:p>
          <a:p>
            <a:pPr lvl="1"/>
            <a:r>
              <a:rPr lang="zh-TW" altLang="en-US" dirty="0" smtClean="0"/>
              <a:t>用戶（</a:t>
            </a:r>
            <a:r>
              <a:rPr lang="en-US" altLang="zh-TW" dirty="0" smtClean="0"/>
              <a:t>client</a:t>
            </a:r>
            <a:r>
              <a:rPr lang="zh-TW" altLang="en-US" dirty="0" smtClean="0"/>
              <a:t>）端則是資源及服務的使用者。</a:t>
            </a:r>
            <a:endParaRPr lang="en-US" altLang="zh-TW" dirty="0" smtClean="0"/>
          </a:p>
        </p:txBody>
      </p:sp>
    </p:spTree>
    <p:extLst>
      <p:ext uri="{BB962C8B-B14F-4D97-AF65-F5344CB8AC3E}">
        <p14:creationId xmlns:p14="http://schemas.microsoft.com/office/powerpoint/2010/main" val="227583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依據網路資源及服務提供者</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同儕式</a:t>
            </a:r>
            <a:r>
              <a:rPr lang="en-US" altLang="zh-TW" dirty="0" smtClean="0"/>
              <a:t>(peer-to-peer</a:t>
            </a:r>
            <a:r>
              <a:rPr lang="zh-TW" altLang="en-US" dirty="0" smtClean="0"/>
              <a:t>，</a:t>
            </a:r>
            <a:r>
              <a:rPr lang="en-US" altLang="zh-TW" dirty="0" smtClean="0"/>
              <a:t>P2P)</a:t>
            </a:r>
            <a:r>
              <a:rPr lang="zh-TW" altLang="en-US" dirty="0" smtClean="0"/>
              <a:t>架構</a:t>
            </a:r>
            <a:endParaRPr lang="en-US" altLang="zh-TW" dirty="0" smtClean="0"/>
          </a:p>
          <a:p>
            <a:pPr lvl="1"/>
            <a:r>
              <a:rPr lang="zh-TW" altLang="en-US" dirty="0" smtClean="0"/>
              <a:t>在同儕式架構裡，並沒有特別區分誰是伺服器端，誰是用戶端。</a:t>
            </a:r>
            <a:endParaRPr lang="en-US" altLang="zh-TW" dirty="0" smtClean="0"/>
          </a:p>
          <a:p>
            <a:pPr lvl="1"/>
            <a:r>
              <a:rPr lang="zh-TW" altLang="en-US" dirty="0" smtClean="0"/>
              <a:t>以同儕式網路分享軟體（如</a:t>
            </a:r>
            <a:r>
              <a:rPr lang="en-US" altLang="zh-TW" dirty="0" err="1" smtClean="0"/>
              <a:t>BitTorrent</a:t>
            </a:r>
            <a:r>
              <a:rPr lang="en-US" altLang="zh-TW" dirty="0" smtClean="0"/>
              <a:t> </a:t>
            </a:r>
            <a:r>
              <a:rPr lang="zh-TW" altLang="en-US" dirty="0" smtClean="0"/>
              <a:t>以及</a:t>
            </a:r>
            <a:r>
              <a:rPr lang="en-US" altLang="zh-TW" dirty="0" err="1" smtClean="0"/>
              <a:t>PPStream</a:t>
            </a:r>
            <a:r>
              <a:rPr lang="zh-TW" altLang="en-US" dirty="0" smtClean="0"/>
              <a:t>）為例，每個裝置在進行下載時，也同時把本機裡已經擁有的部分上傳給其他需要的使用者。</a:t>
            </a:r>
            <a:endParaRPr lang="zh-TW" altLang="en-US" dirty="0"/>
          </a:p>
        </p:txBody>
      </p:sp>
    </p:spTree>
    <p:extLst>
      <p:ext uri="{BB962C8B-B14F-4D97-AF65-F5344CB8AC3E}">
        <p14:creationId xmlns:p14="http://schemas.microsoft.com/office/powerpoint/2010/main" val="154983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依據網路資源及服務提供者</a:t>
            </a:r>
          </a:p>
        </p:txBody>
      </p:sp>
      <p:sp>
        <p:nvSpPr>
          <p:cNvPr id="3" name="內容版面配置區 2"/>
          <p:cNvSpPr>
            <a:spLocks noGrp="1"/>
          </p:cNvSpPr>
          <p:nvPr>
            <p:ph idx="1"/>
          </p:nvPr>
        </p:nvSpPr>
        <p:spPr>
          <a:xfrm>
            <a:off x="457200" y="1491854"/>
            <a:ext cx="8525290" cy="3102769"/>
          </a:xfrm>
        </p:spPr>
        <p:txBody>
          <a:bodyPr>
            <a:normAutofit fontScale="85000" lnSpcReduction="20000"/>
          </a:bodyPr>
          <a:lstStyle/>
          <a:p>
            <a:r>
              <a:rPr lang="zh-TW" altLang="en-US" dirty="0" smtClean="0"/>
              <a:t>主從式架構</a:t>
            </a:r>
            <a:endParaRPr lang="en-US" altLang="zh-TW" dirty="0" smtClean="0"/>
          </a:p>
          <a:p>
            <a:pPr lvl="1"/>
            <a:r>
              <a:rPr lang="zh-TW" altLang="en-US" dirty="0" smtClean="0"/>
              <a:t>優點就是集中管理、維護容易。</a:t>
            </a:r>
          </a:p>
          <a:p>
            <a:pPr lvl="1"/>
            <a:r>
              <a:rPr lang="zh-TW" altLang="en-US" dirty="0" smtClean="0"/>
              <a:t>缺點就是建置成本高，延展性較不佳。</a:t>
            </a:r>
            <a:endParaRPr lang="en-US" altLang="zh-TW" dirty="0" smtClean="0"/>
          </a:p>
          <a:p>
            <a:r>
              <a:rPr lang="zh-TW" altLang="en-US" dirty="0" smtClean="0"/>
              <a:t>同儕式架構</a:t>
            </a:r>
            <a:endParaRPr lang="en-US" altLang="zh-TW" dirty="0" smtClean="0"/>
          </a:p>
          <a:p>
            <a:pPr lvl="1"/>
            <a:r>
              <a:rPr lang="zh-TW" altLang="en-US" dirty="0" smtClean="0"/>
              <a:t>優點就是延展性佳。</a:t>
            </a:r>
            <a:endParaRPr lang="en-US" altLang="zh-TW" dirty="0" smtClean="0"/>
          </a:p>
          <a:p>
            <a:pPr lvl="1"/>
            <a:r>
              <a:rPr lang="zh-TW" altLang="en-US" dirty="0" smtClean="0"/>
              <a:t>缺點就是維護的複雜度較高，且當用戶數量較少時，服務可能容易中斷。</a:t>
            </a:r>
            <a:endParaRPr lang="zh-TW" altLang="en-US" dirty="0"/>
          </a:p>
        </p:txBody>
      </p:sp>
    </p:spTree>
    <p:extLst>
      <p:ext uri="{BB962C8B-B14F-4D97-AF65-F5344CB8AC3E}">
        <p14:creationId xmlns:p14="http://schemas.microsoft.com/office/powerpoint/2010/main" val="8479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zh-TW" altLang="en-US" smtClean="0"/>
              <a:t>依據網路建置的規模</a:t>
            </a:r>
            <a:endParaRPr lang="zh-TW" altLang="en-US" dirty="0" smtClean="0"/>
          </a:p>
        </p:txBody>
      </p:sp>
      <p:sp>
        <p:nvSpPr>
          <p:cNvPr id="28675" name="Content Placeholder 2"/>
          <p:cNvSpPr>
            <a:spLocks noGrp="1"/>
          </p:cNvSpPr>
          <p:nvPr>
            <p:ph idx="1"/>
          </p:nvPr>
        </p:nvSpPr>
        <p:spPr/>
        <p:txBody>
          <a:bodyPr>
            <a:normAutofit fontScale="77500" lnSpcReduction="20000"/>
          </a:bodyPr>
          <a:lstStyle/>
          <a:p>
            <a:r>
              <a:rPr lang="zh-TW" altLang="en-US" smtClean="0"/>
              <a:t>區域網路</a:t>
            </a:r>
            <a:r>
              <a:rPr lang="en-US" altLang="zh-TW" smtClean="0"/>
              <a:t> – LAN</a:t>
            </a:r>
            <a:r>
              <a:rPr lang="zh-TW" altLang="en-US" smtClean="0"/>
              <a:t>，</a:t>
            </a:r>
            <a:r>
              <a:rPr lang="en-US" altLang="zh-TW" smtClean="0"/>
              <a:t>Local Area Network</a:t>
            </a:r>
          </a:p>
          <a:p>
            <a:pPr lvl="1"/>
            <a:r>
              <a:rPr lang="zh-TW" altLang="en-US" smtClean="0"/>
              <a:t>規模最小，涵蓋的範圍可能是房間、房屋、建築物，或是校園。</a:t>
            </a:r>
            <a:endParaRPr lang="en-US" altLang="ja-JP" smtClean="0"/>
          </a:p>
          <a:p>
            <a:r>
              <a:rPr lang="zh-TW" altLang="en-US" smtClean="0"/>
              <a:t>都會網路</a:t>
            </a:r>
            <a:r>
              <a:rPr lang="en-US" altLang="zh-TW" smtClean="0"/>
              <a:t> – MAN</a:t>
            </a:r>
            <a:r>
              <a:rPr lang="zh-TW" altLang="en-US" smtClean="0"/>
              <a:t>，</a:t>
            </a:r>
            <a:r>
              <a:rPr lang="en-US" altLang="ja-JP" smtClean="0"/>
              <a:t>Metropolitan Area Network</a:t>
            </a:r>
          </a:p>
          <a:p>
            <a:pPr lvl="1"/>
            <a:r>
              <a:rPr lang="zh-TW" altLang="en-US" smtClean="0"/>
              <a:t>中等規模，涵蓋的範圍可能是同一個城市裡的不同建築。</a:t>
            </a:r>
            <a:endParaRPr lang="en-US" altLang="ja-JP" smtClean="0"/>
          </a:p>
          <a:p>
            <a:r>
              <a:rPr lang="zh-TW" altLang="en-US" smtClean="0"/>
              <a:t>廣域網路</a:t>
            </a:r>
            <a:r>
              <a:rPr lang="en-US" altLang="zh-TW" smtClean="0"/>
              <a:t> – </a:t>
            </a:r>
            <a:r>
              <a:rPr lang="en-US" altLang="ja-JP" smtClean="0"/>
              <a:t>WAN</a:t>
            </a:r>
            <a:r>
              <a:rPr lang="zh-TW" altLang="en-US" smtClean="0"/>
              <a:t>，</a:t>
            </a:r>
            <a:r>
              <a:rPr lang="en-US" altLang="zh-TW" smtClean="0"/>
              <a:t>Wide Area Network</a:t>
            </a:r>
          </a:p>
          <a:p>
            <a:pPr lvl="1"/>
            <a:r>
              <a:rPr lang="zh-TW" altLang="en-US" smtClean="0"/>
              <a:t>規模最大，可以是跨城市甚至跨國的網路。</a:t>
            </a:r>
            <a:endParaRPr lang="zh-TW" altLang="en-US" dirty="0" smtClean="0"/>
          </a:p>
        </p:txBody>
      </p:sp>
    </p:spTree>
    <p:extLst>
      <p:ext uri="{BB962C8B-B14F-4D97-AF65-F5344CB8AC3E}">
        <p14:creationId xmlns:p14="http://schemas.microsoft.com/office/powerpoint/2010/main" val="122491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r>
              <a:rPr lang="en-US" altLang="zh-TW" smtClean="0"/>
              <a:t>5-3 </a:t>
            </a:r>
            <a:r>
              <a:rPr lang="zh-TW" altLang="en-US" smtClean="0"/>
              <a:t>傳輸媒介</a:t>
            </a:r>
            <a:endParaRPr lang="zh-TW" altLang="en-US" dirty="0" smtClean="0"/>
          </a:p>
        </p:txBody>
      </p:sp>
      <p:sp>
        <p:nvSpPr>
          <p:cNvPr id="29700" name="Content Placeholder 2"/>
          <p:cNvSpPr>
            <a:spLocks noGrp="1"/>
          </p:cNvSpPr>
          <p:nvPr>
            <p:ph idx="1"/>
          </p:nvPr>
        </p:nvSpPr>
        <p:spPr/>
        <p:txBody>
          <a:bodyPr>
            <a:normAutofit lnSpcReduction="10000"/>
          </a:bodyPr>
          <a:lstStyle/>
          <a:p>
            <a:r>
              <a:rPr lang="zh-TW" altLang="en-US" smtClean="0"/>
              <a:t>電話線</a:t>
            </a:r>
            <a:endParaRPr lang="en-US" altLang="zh-TW" smtClean="0"/>
          </a:p>
          <a:p>
            <a:r>
              <a:rPr lang="zh-TW" altLang="en-US" smtClean="0"/>
              <a:t>同軸電纜</a:t>
            </a:r>
            <a:endParaRPr lang="en-US" altLang="zh-TW" smtClean="0"/>
          </a:p>
          <a:p>
            <a:r>
              <a:rPr lang="zh-TW" altLang="en-US" smtClean="0"/>
              <a:t>雙絞線</a:t>
            </a:r>
            <a:endParaRPr lang="en-US" altLang="zh-TW" smtClean="0"/>
          </a:p>
          <a:p>
            <a:r>
              <a:rPr lang="zh-TW" altLang="en-US" smtClean="0"/>
              <a:t>光纖</a:t>
            </a:r>
            <a:endParaRPr lang="en-US" altLang="zh-TW" smtClean="0"/>
          </a:p>
          <a:p>
            <a:r>
              <a:rPr lang="zh-TW" altLang="en-US" smtClean="0"/>
              <a:t>電磁波</a:t>
            </a:r>
          </a:p>
        </p:txBody>
      </p:sp>
      <p:pic>
        <p:nvPicPr>
          <p:cNvPr id="5"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4730" y="1761660"/>
            <a:ext cx="4898676" cy="2426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43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zh-TW" altLang="en-US" dirty="0" smtClean="0"/>
              <a:t>電話線</a:t>
            </a:r>
          </a:p>
        </p:txBody>
      </p:sp>
      <p:sp>
        <p:nvSpPr>
          <p:cNvPr id="30723" name="Content Placeholder 2"/>
          <p:cNvSpPr>
            <a:spLocks noGrp="1"/>
          </p:cNvSpPr>
          <p:nvPr>
            <p:ph idx="1"/>
          </p:nvPr>
        </p:nvSpPr>
        <p:spPr/>
        <p:txBody>
          <a:bodyPr/>
          <a:lstStyle/>
          <a:p>
            <a:r>
              <a:rPr lang="zh-TW" altLang="en-US" smtClean="0"/>
              <a:t>電話線也可以用來傳網路訊號。</a:t>
            </a:r>
            <a:endParaRPr lang="en-US" altLang="zh-TW" smtClean="0"/>
          </a:p>
          <a:p>
            <a:pPr lvl="1"/>
            <a:r>
              <a:rPr lang="zh-TW" altLang="en-US" smtClean="0"/>
              <a:t>電話撥接上網，或是</a:t>
            </a:r>
            <a:r>
              <a:rPr lang="en-US" altLang="zh-TW" smtClean="0"/>
              <a:t>ADSL</a:t>
            </a:r>
            <a:r>
              <a:rPr lang="zh-TW" altLang="en-US" smtClean="0"/>
              <a:t>使用電話線進行傳輸。</a:t>
            </a:r>
            <a:endParaRPr lang="en-US" altLang="zh-TW" smtClean="0"/>
          </a:p>
          <a:p>
            <a:r>
              <a:rPr lang="zh-TW" altLang="en-US" smtClean="0"/>
              <a:t>電話線本來是用來傳送聲音</a:t>
            </a:r>
            <a:r>
              <a:rPr lang="en-US" altLang="zh-TW" smtClean="0"/>
              <a:t>(</a:t>
            </a:r>
            <a:r>
              <a:rPr lang="zh-TW" altLang="en-US" smtClean="0"/>
              <a:t>類比</a:t>
            </a:r>
            <a:r>
              <a:rPr lang="en-US" altLang="zh-TW" smtClean="0"/>
              <a:t>)</a:t>
            </a:r>
            <a:r>
              <a:rPr lang="zh-TW" altLang="en-US" smtClean="0"/>
              <a:t>訊號。</a:t>
            </a:r>
            <a:endParaRPr lang="en-US" altLang="zh-TW" dirty="0" smtClean="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24920" y="3101641"/>
            <a:ext cx="1592780" cy="14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5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電話線</a:t>
            </a:r>
          </a:p>
        </p:txBody>
      </p:sp>
      <p:sp>
        <p:nvSpPr>
          <p:cNvPr id="3" name="內容版面配置區 2"/>
          <p:cNvSpPr>
            <a:spLocks noGrp="1"/>
          </p:cNvSpPr>
          <p:nvPr>
            <p:ph idx="1"/>
          </p:nvPr>
        </p:nvSpPr>
        <p:spPr/>
        <p:txBody>
          <a:bodyPr/>
          <a:lstStyle/>
          <a:p>
            <a:r>
              <a:rPr lang="zh-TW" altLang="en-US" sz="2400" dirty="0"/>
              <a:t>因此需要配合「數據機」將網路</a:t>
            </a:r>
            <a:r>
              <a:rPr lang="en-US" altLang="zh-TW" sz="2400" dirty="0"/>
              <a:t>(</a:t>
            </a:r>
            <a:r>
              <a:rPr lang="zh-TW" altLang="en-US" sz="2400" dirty="0"/>
              <a:t>數位</a:t>
            </a:r>
            <a:r>
              <a:rPr lang="en-US" altLang="zh-TW" sz="2400" dirty="0"/>
              <a:t>)</a:t>
            </a:r>
            <a:r>
              <a:rPr lang="zh-TW" altLang="en-US" sz="2400" dirty="0"/>
              <a:t>訊號轉為類比訊號，才能傳送。</a:t>
            </a:r>
            <a:endParaRPr lang="en-US" altLang="zh-TW" sz="2400" dirty="0"/>
          </a:p>
          <a:p>
            <a:r>
              <a:rPr lang="zh-TW" altLang="en-US" sz="2400" dirty="0"/>
              <a:t>常見的電話線的接頭規格為</a:t>
            </a:r>
            <a:r>
              <a:rPr lang="en-US" altLang="zh-TW" sz="2400" dirty="0"/>
              <a:t>RJ-11</a:t>
            </a:r>
            <a:r>
              <a:rPr lang="zh-TW" altLang="en-US" sz="2400" dirty="0"/>
              <a:t>。</a:t>
            </a:r>
            <a:endParaRPr lang="en-US" altLang="zh-TW" sz="2400" dirty="0"/>
          </a:p>
          <a:p>
            <a:pPr lvl="1"/>
            <a:r>
              <a:rPr lang="zh-TW" altLang="en-US" sz="2400" dirty="0"/>
              <a:t>內含</a:t>
            </a:r>
            <a:r>
              <a:rPr lang="en-US" altLang="zh-TW" sz="2400" dirty="0"/>
              <a:t>4</a:t>
            </a:r>
            <a:r>
              <a:rPr lang="zh-TW" altLang="en-US" sz="2400" dirty="0"/>
              <a:t>條銅線。</a:t>
            </a:r>
            <a:endParaRPr lang="en-US" altLang="zh-TW" sz="2400" dirty="0"/>
          </a:p>
          <a:p>
            <a:endParaRPr lang="zh-TW" altLang="en-US" dirty="0"/>
          </a:p>
        </p:txBody>
      </p:sp>
    </p:spTree>
    <p:extLst>
      <p:ext uri="{BB962C8B-B14F-4D97-AF65-F5344CB8AC3E}">
        <p14:creationId xmlns:p14="http://schemas.microsoft.com/office/powerpoint/2010/main" val="55160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411956"/>
            <a:ext cx="8229600" cy="857250"/>
          </a:xfrm>
        </p:spPr>
        <p:txBody>
          <a:bodyPr/>
          <a:lstStyle/>
          <a:p>
            <a:pPr eaLnBrk="1" hangingPunct="1"/>
            <a:r>
              <a:rPr lang="zh-TW" altLang="en-US" dirty="0" smtClean="0"/>
              <a:t>電話線</a:t>
            </a:r>
            <a:endParaRPr lang="en-US" altLang="zh-TW" dirty="0" smtClean="0"/>
          </a:p>
        </p:txBody>
      </p:sp>
      <p:sp>
        <p:nvSpPr>
          <p:cNvPr id="31747" name="Content Placeholder 2"/>
          <p:cNvSpPr>
            <a:spLocks noGrp="1"/>
          </p:cNvSpPr>
          <p:nvPr>
            <p:ph idx="1"/>
          </p:nvPr>
        </p:nvSpPr>
        <p:spPr>
          <a:xfrm>
            <a:off x="457200" y="1491854"/>
            <a:ext cx="8229600" cy="3102769"/>
          </a:xfrm>
        </p:spPr>
        <p:txBody>
          <a:bodyPr>
            <a:normAutofit fontScale="92500" lnSpcReduction="10000"/>
          </a:bodyPr>
          <a:lstStyle/>
          <a:p>
            <a:pPr eaLnBrk="1" hangingPunct="1"/>
            <a:r>
              <a:rPr lang="zh-TW" altLang="en-US" dirty="0" smtClean="0"/>
              <a:t>優點</a:t>
            </a:r>
            <a:endParaRPr lang="en-US" altLang="zh-TW" dirty="0" smtClean="0"/>
          </a:p>
          <a:p>
            <a:pPr lvl="1" eaLnBrk="1" hangingPunct="1"/>
            <a:r>
              <a:rPr lang="zh-TW" altLang="en-US" dirty="0" smtClean="0"/>
              <a:t>成本低廉。</a:t>
            </a:r>
            <a:endParaRPr lang="en-US" altLang="zh-TW" dirty="0" smtClean="0"/>
          </a:p>
          <a:p>
            <a:pPr lvl="1" eaLnBrk="1" hangingPunct="1"/>
            <a:r>
              <a:rPr lang="zh-TW" altLang="en-US" dirty="0" smtClean="0"/>
              <a:t>建置方便</a:t>
            </a:r>
            <a:r>
              <a:rPr lang="en-US" altLang="zh-TW" dirty="0" smtClean="0"/>
              <a:t> – </a:t>
            </a:r>
            <a:r>
              <a:rPr lang="zh-TW" altLang="en-US" dirty="0" smtClean="0"/>
              <a:t>使用現有線路，不需要再額外配置。</a:t>
            </a:r>
            <a:endParaRPr lang="en-US" altLang="zh-TW" dirty="0" smtClean="0"/>
          </a:p>
          <a:p>
            <a:pPr eaLnBrk="1" hangingPunct="1"/>
            <a:r>
              <a:rPr lang="zh-TW" altLang="en-US" dirty="0" smtClean="0"/>
              <a:t>缺點</a:t>
            </a:r>
            <a:endParaRPr lang="en-US" altLang="zh-TW" dirty="0" smtClean="0"/>
          </a:p>
          <a:p>
            <a:pPr lvl="1" eaLnBrk="1" hangingPunct="1"/>
            <a:r>
              <a:rPr lang="zh-TW" altLang="en-US" dirty="0" smtClean="0"/>
              <a:t>傳輸速率不高。</a:t>
            </a:r>
            <a:endParaRPr lang="en-US" altLang="zh-TW" dirty="0" smtClean="0"/>
          </a:p>
          <a:p>
            <a:pPr lvl="1" eaLnBrk="1" hangingPunct="1"/>
            <a:r>
              <a:rPr lang="zh-TW" altLang="en-US" dirty="0" smtClean="0"/>
              <a:t>傳輸品質受到距離影響。</a:t>
            </a:r>
          </a:p>
        </p:txBody>
      </p:sp>
    </p:spTree>
    <p:extLst>
      <p:ext uri="{BB962C8B-B14F-4D97-AF65-F5344CB8AC3E}">
        <p14:creationId xmlns:p14="http://schemas.microsoft.com/office/powerpoint/2010/main" val="363748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zh-TW" altLang="en-US" dirty="0" smtClean="0"/>
              <a:t>同軸電纜</a:t>
            </a:r>
          </a:p>
        </p:txBody>
      </p:sp>
      <p:sp>
        <p:nvSpPr>
          <p:cNvPr id="32771" name="Content Placeholder 2"/>
          <p:cNvSpPr>
            <a:spLocks noGrp="1"/>
          </p:cNvSpPr>
          <p:nvPr>
            <p:ph idx="1"/>
          </p:nvPr>
        </p:nvSpPr>
        <p:spPr/>
        <p:txBody>
          <a:bodyPr>
            <a:normAutofit/>
          </a:bodyPr>
          <a:lstStyle/>
          <a:p>
            <a:r>
              <a:rPr lang="zh-TW" altLang="en-US" sz="2400" dirty="0" smtClean="0"/>
              <a:t>與一般有線電視</a:t>
            </a:r>
            <a:r>
              <a:rPr lang="en-US" altLang="zh-TW" sz="2400" dirty="0" smtClean="0"/>
              <a:t>(Cable TV)</a:t>
            </a:r>
            <a:r>
              <a:rPr lang="zh-TW" altLang="en-US" sz="2400" dirty="0" smtClean="0"/>
              <a:t>所使用的</a:t>
            </a:r>
            <a:r>
              <a:rPr lang="zh-TW" altLang="en-US" sz="2400" dirty="0"/>
              <a:t>線路類似。</a:t>
            </a:r>
            <a:endParaRPr lang="en-US" altLang="zh-TW" sz="2400" dirty="0" smtClean="0"/>
          </a:p>
          <a:p>
            <a:r>
              <a:rPr lang="zh-TW" altLang="en-US" sz="2400" dirty="0" smtClean="0"/>
              <a:t>用於建置「匯流排」架構的網路</a:t>
            </a:r>
            <a:r>
              <a:rPr lang="en-US" altLang="zh-TW" sz="2400" dirty="0" smtClean="0"/>
              <a:t> – </a:t>
            </a:r>
            <a:r>
              <a:rPr lang="zh-TW" altLang="en-US" sz="2400" dirty="0" smtClean="0"/>
              <a:t>裝置共享同一條線路。</a:t>
            </a:r>
            <a:endParaRPr lang="en-US" altLang="zh-TW" sz="2400" dirty="0" smtClean="0"/>
          </a:p>
          <a:p>
            <a:pPr lvl="1"/>
            <a:r>
              <a:rPr lang="zh-TW" altLang="en-US" sz="2400" dirty="0" smtClean="0"/>
              <a:t>不需額外購置「集線器」</a:t>
            </a:r>
            <a:r>
              <a:rPr lang="en-US" altLang="zh-TW" sz="2400" dirty="0" smtClean="0"/>
              <a:t>(hub)</a:t>
            </a:r>
            <a:r>
              <a:rPr lang="zh-TW" altLang="en-US" sz="2400" dirty="0"/>
              <a:t> 。</a:t>
            </a:r>
            <a:endParaRPr lang="en-US" altLang="zh-TW" sz="2400" dirty="0" smtClean="0"/>
          </a:p>
          <a:p>
            <a:r>
              <a:rPr lang="zh-TW" altLang="en-US" sz="2400" dirty="0" smtClean="0"/>
              <a:t>傳輸速率較快，可達</a:t>
            </a:r>
            <a:r>
              <a:rPr lang="en-US" altLang="zh-TW" sz="2400" dirty="0" smtClean="0"/>
              <a:t>10Mbps</a:t>
            </a:r>
            <a:r>
              <a:rPr lang="zh-TW" altLang="en-US" sz="2400" dirty="0" smtClean="0"/>
              <a:t>或是</a:t>
            </a:r>
            <a:r>
              <a:rPr lang="en-US" altLang="zh-TW" sz="2400" dirty="0" smtClean="0"/>
              <a:t>100Mbps</a:t>
            </a:r>
            <a:r>
              <a:rPr lang="zh-TW" altLang="en-US" sz="2400" dirty="0" smtClean="0"/>
              <a:t>。</a:t>
            </a:r>
            <a:endParaRPr lang="en-US" altLang="zh-TW" sz="2400" dirty="0" smtClean="0"/>
          </a:p>
          <a:p>
            <a:r>
              <a:rPr lang="zh-TW" altLang="en-US" sz="2400" dirty="0" smtClean="0"/>
              <a:t>線材成本</a:t>
            </a:r>
            <a:r>
              <a:rPr lang="zh-TW" altLang="en-US" sz="2400" dirty="0"/>
              <a:t>較高。</a:t>
            </a:r>
            <a:endParaRPr lang="en-US" altLang="zh-TW" sz="2400" dirty="0" smtClean="0"/>
          </a:p>
        </p:txBody>
      </p:sp>
    </p:spTree>
    <p:extLst>
      <p:ext uri="{BB962C8B-B14F-4D97-AF65-F5344CB8AC3E}">
        <p14:creationId xmlns:p14="http://schemas.microsoft.com/office/powerpoint/2010/main" val="116967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a:t>
            </a:r>
            <a:r>
              <a:rPr lang="zh-TW" altLang="en-US" dirty="0"/>
              <a:t>電腦網路的用途</a:t>
            </a:r>
          </a:p>
        </p:txBody>
      </p:sp>
      <p:sp>
        <p:nvSpPr>
          <p:cNvPr id="3" name="內容版面配置區 2"/>
          <p:cNvSpPr>
            <a:spLocks noGrp="1"/>
          </p:cNvSpPr>
          <p:nvPr>
            <p:ph idx="1"/>
          </p:nvPr>
        </p:nvSpPr>
        <p:spPr/>
        <p:txBody>
          <a:bodyPr/>
          <a:lstStyle/>
          <a:p>
            <a:r>
              <a:rPr lang="zh-TW" altLang="en-US" dirty="0" smtClean="0"/>
              <a:t>網際網路使用</a:t>
            </a:r>
            <a:r>
              <a:rPr lang="zh-TW" altLang="en-US" dirty="0"/>
              <a:t>人口以爆炸性的速度成長。</a:t>
            </a:r>
          </a:p>
          <a:p>
            <a:endParaRPr lang="zh-TW"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950" y="2247242"/>
            <a:ext cx="4680100" cy="164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251521" y="3966905"/>
            <a:ext cx="8640960" cy="54006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normAutofit fontScale="25000" lnSpcReduction="20000"/>
          </a:bodyPr>
          <a:lstStyle/>
          <a:p>
            <a:endParaRPr lang="zh-TW" altLang="en-US" sz="2000" dirty="0">
              <a:solidFill>
                <a:schemeClr val="tx1"/>
              </a:solidFill>
            </a:endParaRPr>
          </a:p>
          <a:p>
            <a:pPr>
              <a:defRPr/>
            </a:pPr>
            <a:r>
              <a:rPr lang="zh-TW" altLang="en-US" sz="6000" dirty="0">
                <a:solidFill>
                  <a:schemeClr val="tx1"/>
                </a:solidFill>
                <a:latin typeface="微軟正黑體" panose="020B0604030504040204" pitchFamily="34" charset="-120"/>
                <a:ea typeface="微軟正黑體" panose="020B0604030504040204" pitchFamily="34" charset="-120"/>
              </a:rPr>
              <a:t>上網人口數統計（左）依總人數統計（右）依區域、收入及弱勢國家統計（資料來源：國際電信聯盟， </a:t>
            </a:r>
            <a:r>
              <a:rPr lang="en-US" altLang="zh-TW" sz="6000" dirty="0">
                <a:solidFill>
                  <a:schemeClr val="tx1"/>
                </a:solidFill>
                <a:latin typeface="微軟正黑體" panose="020B0604030504040204" pitchFamily="34" charset="-120"/>
                <a:ea typeface="微軟正黑體" panose="020B0604030504040204" pitchFamily="34" charset="-120"/>
              </a:rPr>
              <a:t>Facts and Figures 2024: Internet Use</a:t>
            </a:r>
            <a:r>
              <a:rPr lang="zh-TW" altLang="en-US" sz="6000" dirty="0" smtClean="0">
                <a:solidFill>
                  <a:schemeClr val="tx1"/>
                </a:solidFill>
                <a:latin typeface="微軟正黑體" panose="020B0604030504040204" pitchFamily="34" charset="-120"/>
                <a:ea typeface="微軟正黑體" panose="020B0604030504040204" pitchFamily="34" charset="-120"/>
              </a:rPr>
              <a:t>）</a:t>
            </a:r>
            <a:endParaRPr lang="zh-TW" altLang="en-US" sz="60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8631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同軸電纜</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690" y="2436735"/>
            <a:ext cx="5785227" cy="166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655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zh-TW" altLang="en-US" dirty="0" smtClean="0"/>
              <a:t>雙絞線</a:t>
            </a:r>
          </a:p>
        </p:txBody>
      </p:sp>
      <p:sp>
        <p:nvSpPr>
          <p:cNvPr id="33795" name="Content Placeholder 2"/>
          <p:cNvSpPr>
            <a:spLocks noGrp="1"/>
          </p:cNvSpPr>
          <p:nvPr>
            <p:ph idx="1"/>
          </p:nvPr>
        </p:nvSpPr>
        <p:spPr/>
        <p:txBody>
          <a:bodyPr>
            <a:normAutofit lnSpcReduction="10000"/>
          </a:bodyPr>
          <a:lstStyle/>
          <a:p>
            <a:r>
              <a:rPr lang="zh-TW" altLang="en-US" smtClean="0"/>
              <a:t>區域網路內常見的網路線材。</a:t>
            </a:r>
            <a:endParaRPr lang="en-US" altLang="zh-TW" smtClean="0"/>
          </a:p>
          <a:p>
            <a:r>
              <a:rPr lang="zh-TW" altLang="en-US" smtClean="0"/>
              <a:t>外型像是大一號的電話線。</a:t>
            </a:r>
            <a:endParaRPr lang="en-US" altLang="zh-TW" smtClean="0"/>
          </a:p>
          <a:p>
            <a:r>
              <a:rPr lang="zh-TW" altLang="en-US" smtClean="0"/>
              <a:t>接頭規格為</a:t>
            </a:r>
            <a:r>
              <a:rPr lang="en-US" altLang="zh-TW" smtClean="0"/>
              <a:t>RJ-45</a:t>
            </a:r>
            <a:r>
              <a:rPr lang="zh-TW" altLang="en-US" smtClean="0"/>
              <a:t>，內含</a:t>
            </a:r>
            <a:r>
              <a:rPr lang="en-US" altLang="zh-TW" smtClean="0"/>
              <a:t>8</a:t>
            </a:r>
            <a:r>
              <a:rPr lang="zh-TW" altLang="en-US" smtClean="0"/>
              <a:t>條銅線，且兩兩成對，互相纏繞</a:t>
            </a:r>
            <a:r>
              <a:rPr lang="en-US" altLang="zh-TW" smtClean="0"/>
              <a:t> – </a:t>
            </a:r>
            <a:r>
              <a:rPr lang="zh-TW" altLang="en-US" smtClean="0"/>
              <a:t>所以稱為雙絞線。</a:t>
            </a:r>
            <a:endParaRPr lang="en-US" altLang="zh-TW" smtClean="0"/>
          </a:p>
          <a:p>
            <a:r>
              <a:rPr lang="zh-TW" altLang="en-US" smtClean="0"/>
              <a:t>依線材的品質，傳輸速率可高達</a:t>
            </a:r>
            <a:r>
              <a:rPr lang="en-US" altLang="zh-TW" smtClean="0"/>
              <a:t>10Gbps</a:t>
            </a:r>
            <a:r>
              <a:rPr lang="zh-TW" altLang="en-US" smtClean="0"/>
              <a:t>。</a:t>
            </a:r>
            <a:endParaRPr lang="en-US" altLang="zh-TW" dirty="0" smtClean="0"/>
          </a:p>
        </p:txBody>
      </p:sp>
    </p:spTree>
    <p:extLst>
      <p:ext uri="{BB962C8B-B14F-4D97-AF65-F5344CB8AC3E}">
        <p14:creationId xmlns:p14="http://schemas.microsoft.com/office/powerpoint/2010/main" val="13428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1650" y="2301720"/>
            <a:ext cx="6578952" cy="1710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9934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a:xfrm>
            <a:off x="179388" y="735806"/>
            <a:ext cx="8229600" cy="857250"/>
          </a:xfrm>
        </p:spPr>
        <p:txBody>
          <a:bodyPr/>
          <a:lstStyle/>
          <a:p>
            <a:r>
              <a:rPr lang="zh-TW" altLang="en-US" b="1" smtClean="0"/>
              <a:t>雙絞線的等級與限制整理表</a:t>
            </a:r>
            <a:endParaRPr lang="zh-TW" altLang="en-US" smtClean="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274558050"/>
              </p:ext>
            </p:extLst>
          </p:nvPr>
        </p:nvGraphicFramePr>
        <p:xfrm>
          <a:off x="395288" y="1536635"/>
          <a:ext cx="8229600" cy="3085974"/>
        </p:xfrm>
        <a:graphic>
          <a:graphicData uri="http://schemas.openxmlformats.org/drawingml/2006/table">
            <a:tbl>
              <a:tblPr firstRow="1" bandRow="1">
                <a:tableStyleId>{21E4AEA4-8DFA-4A89-87EB-49C32662AFE0}</a:tableStyleId>
              </a:tblPr>
              <a:tblGrid>
                <a:gridCol w="1728192"/>
                <a:gridCol w="6501408"/>
              </a:tblGrid>
              <a:tr h="278077">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等級</a:t>
                      </a:r>
                      <a:endParaRPr lang="zh-TW" altLang="en-US" sz="1800" b="0" i="0" u="none" strike="noStrike" kern="1200" baseline="0" dirty="0" smtClean="0">
                        <a:solidFill>
                          <a:schemeClr val="lt1"/>
                        </a:solidFill>
                        <a:latin typeface="微軟正黑體" panose="020B0604030504040204" pitchFamily="34" charset="-120"/>
                        <a:ea typeface="微軟正黑體" panose="020B0604030504040204" pitchFamily="34" charset="-120"/>
                        <a:cs typeface="+mn-cs"/>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限制</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1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適用於電話訊號傳輸，不適用於網路訊號。</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2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4Mbps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3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4</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16Mbps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5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5e</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6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，線長需短於</a:t>
                      </a:r>
                      <a:r>
                        <a:rPr lang="en-US" altLang="zh-TW" sz="1800" u="none" strike="noStrike" kern="1200" baseline="0" dirty="0" smtClean="0">
                          <a:latin typeface="微軟正黑體" panose="020B0604030504040204" pitchFamily="34" charset="-120"/>
                          <a:ea typeface="微軟正黑體" panose="020B0604030504040204" pitchFamily="34" charset="-120"/>
                        </a:rPr>
                        <a:t>55</a:t>
                      </a:r>
                      <a:r>
                        <a:rPr lang="zh-TW" altLang="en-US" sz="1800" u="none" strike="noStrike" kern="1200" baseline="0" dirty="0" smtClean="0">
                          <a:latin typeface="微軟正黑體" panose="020B0604030504040204" pitchFamily="34" charset="-120"/>
                          <a:ea typeface="微軟正黑體" panose="020B0604030504040204" pitchFamily="34" charset="-120"/>
                        </a:rPr>
                        <a:t>公尺。</a:t>
                      </a:r>
                      <a:endParaRPr lang="zh-TW" altLang="en-US" sz="1800" dirty="0">
                        <a:latin typeface="微軟正黑體" panose="020B0604030504040204" pitchFamily="34" charset="-120"/>
                        <a:ea typeface="微軟正黑體" panose="020B0604030504040204" pitchFamily="34" charset="-120"/>
                      </a:endParaRPr>
                    </a:p>
                  </a:txBody>
                  <a:tcPr marT="34283" marB="34283"/>
                </a:tc>
              </a:tr>
              <a:tr h="278077">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6a</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34283" marB="3428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smtClean="0">
                        <a:latin typeface="微軟正黑體" panose="020B0604030504040204" pitchFamily="34" charset="-120"/>
                        <a:ea typeface="微軟正黑體" panose="020B0604030504040204" pitchFamily="34" charset="-120"/>
                      </a:endParaRPr>
                    </a:p>
                  </a:txBody>
                  <a:tcPr marT="34283" marB="34283"/>
                </a:tc>
              </a:tr>
            </a:tbl>
          </a:graphicData>
        </a:graphic>
      </p:graphicFrame>
    </p:spTree>
    <p:extLst>
      <p:ext uri="{BB962C8B-B14F-4D97-AF65-F5344CB8AC3E}">
        <p14:creationId xmlns:p14="http://schemas.microsoft.com/office/powerpoint/2010/main" val="234173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zh-TW" altLang="en-US" dirty="0" smtClean="0"/>
              <a:t>雙絞線接頭的花色</a:t>
            </a:r>
          </a:p>
        </p:txBody>
      </p:sp>
      <p:sp>
        <p:nvSpPr>
          <p:cNvPr id="35843" name="Content Placeholder 2"/>
          <p:cNvSpPr>
            <a:spLocks noGrp="1"/>
          </p:cNvSpPr>
          <p:nvPr>
            <p:ph idx="1"/>
          </p:nvPr>
        </p:nvSpPr>
        <p:spPr/>
        <p:txBody>
          <a:bodyPr/>
          <a:lstStyle/>
          <a:p>
            <a:r>
              <a:rPr lang="zh-TW" altLang="en-US" dirty="0" smtClean="0"/>
              <a:t>雙絞線內的每一條銅線都有不同花色的外皮包覆。</a:t>
            </a:r>
            <a:endParaRPr lang="en-US" altLang="zh-TW" dirty="0" smtClean="0"/>
          </a:p>
          <a:p>
            <a:r>
              <a:rPr lang="zh-TW" altLang="en-US" dirty="0" smtClean="0"/>
              <a:t>花色：白橙、橙、白綠、藍、白藍、綠、白棕、棕。</a:t>
            </a:r>
            <a:endParaRPr lang="en-US" altLang="zh-TW" dirty="0" smtClean="0"/>
          </a:p>
          <a:p>
            <a:r>
              <a:rPr lang="zh-TW" altLang="en-US" dirty="0" smtClean="0"/>
              <a:t>雙絞線的花色擺放順序標準：</a:t>
            </a:r>
            <a:r>
              <a:rPr lang="en-US" altLang="zh-TW" dirty="0" smtClean="0"/>
              <a:t>568-A</a:t>
            </a:r>
            <a:r>
              <a:rPr lang="zh-TW" altLang="en-US" dirty="0" smtClean="0"/>
              <a:t>和</a:t>
            </a:r>
            <a:r>
              <a:rPr lang="en-US" altLang="zh-TW" dirty="0" smtClean="0"/>
              <a:t>568-B</a:t>
            </a:r>
            <a:r>
              <a:rPr lang="zh-TW" altLang="en-US" dirty="0" smtClean="0"/>
              <a:t>。</a:t>
            </a:r>
            <a:endParaRPr lang="en-US" altLang="zh-TW" dirty="0" smtClean="0"/>
          </a:p>
        </p:txBody>
      </p:sp>
    </p:spTree>
    <p:extLst>
      <p:ext uri="{BB962C8B-B14F-4D97-AF65-F5344CB8AC3E}">
        <p14:creationId xmlns:p14="http://schemas.microsoft.com/office/powerpoint/2010/main" val="303434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雙絞線接頭的花色</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0" y="2031690"/>
            <a:ext cx="6496152" cy="243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382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zh-TW" altLang="en-US" dirty="0" smtClean="0"/>
              <a:t>雙絞線接頭的花色</a:t>
            </a:r>
            <a:endParaRPr lang="en-US" altLang="zh-TW" dirty="0" smtClean="0"/>
          </a:p>
        </p:txBody>
      </p:sp>
      <p:sp>
        <p:nvSpPr>
          <p:cNvPr id="3" name="Content Placeholder 2"/>
          <p:cNvSpPr>
            <a:spLocks noGrp="1"/>
          </p:cNvSpPr>
          <p:nvPr>
            <p:ph idx="1"/>
          </p:nvPr>
        </p:nvSpPr>
        <p:spPr/>
        <p:txBody>
          <a:bodyPr>
            <a:normAutofit/>
          </a:bodyPr>
          <a:lstStyle/>
          <a:p>
            <a:r>
              <a:rPr lang="zh-TW" altLang="en-US" dirty="0" smtClean="0"/>
              <a:t>一般的雙絞線</a:t>
            </a:r>
            <a:endParaRPr lang="en-US" altLang="zh-TW" dirty="0" smtClean="0"/>
          </a:p>
          <a:p>
            <a:pPr lvl="1"/>
            <a:r>
              <a:rPr lang="zh-TW" altLang="en-US" dirty="0" smtClean="0"/>
              <a:t>線二端的接頭使用相同的花色配置。</a:t>
            </a:r>
            <a:endParaRPr lang="en-US" altLang="zh-TW" dirty="0" smtClean="0"/>
          </a:p>
          <a:p>
            <a:pPr lvl="1"/>
            <a:r>
              <a:rPr lang="zh-TW" altLang="en-US" dirty="0" smtClean="0"/>
              <a:t>如：二端皆為</a:t>
            </a:r>
            <a:r>
              <a:rPr lang="en-US" altLang="zh-TW" dirty="0" smtClean="0"/>
              <a:t>568A</a:t>
            </a:r>
            <a:r>
              <a:rPr lang="zh-TW" altLang="en-US" dirty="0" smtClean="0"/>
              <a:t>，或是二端皆為</a:t>
            </a:r>
            <a:r>
              <a:rPr lang="en-US" altLang="zh-TW" dirty="0" smtClean="0"/>
              <a:t>568B</a:t>
            </a:r>
            <a:r>
              <a:rPr lang="zh-TW" altLang="en-US" dirty="0" smtClean="0"/>
              <a:t>。</a:t>
            </a:r>
            <a:endParaRPr lang="en-US" altLang="zh-TW" dirty="0" smtClean="0"/>
          </a:p>
          <a:p>
            <a:pPr lvl="1"/>
            <a:r>
              <a:rPr lang="zh-TW" altLang="en-US" dirty="0" smtClean="0"/>
              <a:t>通常用於連接電腦和交換器。</a:t>
            </a:r>
            <a:endParaRPr lang="en-US" altLang="zh-TW" dirty="0" smtClean="0"/>
          </a:p>
        </p:txBody>
      </p:sp>
    </p:spTree>
    <p:extLst>
      <p:ext uri="{BB962C8B-B14F-4D97-AF65-F5344CB8AC3E}">
        <p14:creationId xmlns:p14="http://schemas.microsoft.com/office/powerpoint/2010/main" val="344703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雙絞線接頭的花色</a:t>
            </a:r>
          </a:p>
        </p:txBody>
      </p:sp>
      <p:sp>
        <p:nvSpPr>
          <p:cNvPr id="3" name="內容版面配置區 2"/>
          <p:cNvSpPr>
            <a:spLocks noGrp="1"/>
          </p:cNvSpPr>
          <p:nvPr>
            <p:ph idx="1"/>
          </p:nvPr>
        </p:nvSpPr>
        <p:spPr/>
        <p:txBody>
          <a:bodyPr/>
          <a:lstStyle/>
          <a:p>
            <a:r>
              <a:rPr lang="zh-TW" altLang="en-US" dirty="0"/>
              <a:t>跳線</a:t>
            </a:r>
            <a:endParaRPr lang="en-US" altLang="zh-TW" dirty="0"/>
          </a:p>
          <a:p>
            <a:pPr lvl="1"/>
            <a:r>
              <a:rPr lang="zh-TW" altLang="en-US" dirty="0"/>
              <a:t>線二端的接頭使用</a:t>
            </a:r>
            <a:r>
              <a:rPr lang="zh-TW" altLang="en-US" dirty="0">
                <a:solidFill>
                  <a:srgbClr val="C00000"/>
                </a:solidFill>
              </a:rPr>
              <a:t>不同</a:t>
            </a:r>
            <a:r>
              <a:rPr lang="zh-TW" altLang="en-US" dirty="0"/>
              <a:t>的花色配置。</a:t>
            </a:r>
            <a:endParaRPr lang="en-US" altLang="zh-TW" dirty="0"/>
          </a:p>
          <a:p>
            <a:pPr lvl="1"/>
            <a:r>
              <a:rPr lang="zh-TW" altLang="en-US" dirty="0"/>
              <a:t>如：一端使用</a:t>
            </a:r>
            <a:r>
              <a:rPr lang="en-US" altLang="zh-TW" dirty="0"/>
              <a:t>568A</a:t>
            </a:r>
            <a:r>
              <a:rPr lang="zh-TW" altLang="en-US" dirty="0"/>
              <a:t>、另一端使用</a:t>
            </a:r>
            <a:r>
              <a:rPr lang="en-US" altLang="zh-TW" dirty="0"/>
              <a:t>568B</a:t>
            </a:r>
            <a:r>
              <a:rPr lang="zh-TW" altLang="en-US" dirty="0"/>
              <a:t>。</a:t>
            </a:r>
            <a:endParaRPr lang="en-US" altLang="zh-TW" dirty="0"/>
          </a:p>
          <a:p>
            <a:pPr lvl="1"/>
            <a:r>
              <a:rPr lang="zh-TW" altLang="en-US" dirty="0"/>
              <a:t>通常用於連接二個同種類的裝置，如電腦對電腦，或是交換器對交換器。</a:t>
            </a:r>
          </a:p>
          <a:p>
            <a:endParaRPr lang="zh-TW" altLang="en-US" dirty="0"/>
          </a:p>
        </p:txBody>
      </p:sp>
    </p:spTree>
    <p:extLst>
      <p:ext uri="{BB962C8B-B14F-4D97-AF65-F5344CB8AC3E}">
        <p14:creationId xmlns:p14="http://schemas.microsoft.com/office/powerpoint/2010/main" val="3501937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zh-TW" altLang="en-US" smtClean="0"/>
              <a:t>光纖</a:t>
            </a:r>
            <a:endParaRPr lang="zh-TW" altLang="en-US" dirty="0" smtClean="0"/>
          </a:p>
        </p:txBody>
      </p:sp>
      <p:sp>
        <p:nvSpPr>
          <p:cNvPr id="37891" name="Content Placeholder 2"/>
          <p:cNvSpPr>
            <a:spLocks noGrp="1"/>
          </p:cNvSpPr>
          <p:nvPr>
            <p:ph idx="1"/>
          </p:nvPr>
        </p:nvSpPr>
        <p:spPr/>
        <p:txBody>
          <a:bodyPr/>
          <a:lstStyle/>
          <a:p>
            <a:r>
              <a:rPr lang="zh-TW" altLang="en-US" dirty="0" smtClean="0"/>
              <a:t>速度最快、距離最長且不受干擾的傳輸媒介。</a:t>
            </a:r>
            <a:endParaRPr lang="en-US" altLang="zh-TW" dirty="0" smtClean="0"/>
          </a:p>
          <a:p>
            <a:r>
              <a:rPr lang="zh-TW" altLang="en-US" dirty="0" smtClean="0"/>
              <a:t>但成本也最高。</a:t>
            </a:r>
            <a:endParaRPr lang="en-US" altLang="zh-TW" dirty="0" smtClean="0"/>
          </a:p>
          <a:p>
            <a:r>
              <a:rPr lang="zh-TW" altLang="en-US" dirty="0" smtClean="0"/>
              <a:t>光纖是單向傳輸，所以每一組線路會有二條光纖。</a:t>
            </a:r>
            <a:endParaRPr lang="en-US" altLang="zh-TW" dirty="0" smtClean="0"/>
          </a:p>
        </p:txBody>
      </p:sp>
    </p:spTree>
    <p:extLst>
      <p:ext uri="{BB962C8B-B14F-4D97-AF65-F5344CB8AC3E}">
        <p14:creationId xmlns:p14="http://schemas.microsoft.com/office/powerpoint/2010/main" val="22586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光纖</a:t>
            </a:r>
            <a:endParaRPr lang="zh-TW" altLang="en-US" dirty="0"/>
          </a:p>
        </p:txBody>
      </p:sp>
      <p:sp>
        <p:nvSpPr>
          <p:cNvPr id="3" name="內容版面配置區 2"/>
          <p:cNvSpPr>
            <a:spLocks noGrp="1"/>
          </p:cNvSpPr>
          <p:nvPr>
            <p:ph idx="1"/>
          </p:nvPr>
        </p:nvSpPr>
        <p:spPr/>
        <p:txBody>
          <a:bodyPr/>
          <a:lstStyle/>
          <a:p>
            <a:r>
              <a:rPr lang="zh-TW" altLang="en-US" dirty="0"/>
              <a:t>一般分為「單模」及「多模」二種光纖。</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5" y="2481740"/>
            <a:ext cx="598428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677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zh-TW" altLang="en-US" smtClean="0"/>
              <a:t>訊息交換</a:t>
            </a:r>
            <a:endParaRPr lang="zh-TW" altLang="en-US" dirty="0" smtClean="0"/>
          </a:p>
        </p:txBody>
      </p:sp>
      <p:sp>
        <p:nvSpPr>
          <p:cNvPr id="14339" name="內容版面配置區 2"/>
          <p:cNvSpPr>
            <a:spLocks noGrp="1"/>
          </p:cNvSpPr>
          <p:nvPr>
            <p:ph idx="1"/>
          </p:nvPr>
        </p:nvSpPr>
        <p:spPr/>
        <p:txBody>
          <a:bodyPr>
            <a:normAutofit fontScale="92500" lnSpcReduction="10000"/>
          </a:bodyPr>
          <a:lstStyle/>
          <a:p>
            <a:r>
              <a:rPr lang="zh-TW" altLang="en-US" dirty="0" smtClean="0"/>
              <a:t>訊息交換可以說是電腦網路發展的初衷之一。電腦網路最重要的特色就是</a:t>
            </a:r>
            <a:r>
              <a:rPr lang="zh-TW" altLang="en-US" dirty="0" smtClean="0">
                <a:solidFill>
                  <a:srgbClr val="C00000"/>
                </a:solidFill>
              </a:rPr>
              <a:t>封包交換</a:t>
            </a:r>
            <a:r>
              <a:rPr lang="zh-TW" altLang="en-US" dirty="0" smtClean="0"/>
              <a:t>（</a:t>
            </a:r>
            <a:r>
              <a:rPr lang="en-US" altLang="zh-TW" dirty="0" smtClean="0"/>
              <a:t>packet switching</a:t>
            </a:r>
            <a:r>
              <a:rPr lang="zh-TW" altLang="en-US" dirty="0" smtClean="0"/>
              <a:t>）。</a:t>
            </a:r>
            <a:endParaRPr lang="en-US" altLang="zh-TW" dirty="0" smtClean="0"/>
          </a:p>
          <a:p>
            <a:r>
              <a:rPr lang="zh-TW" altLang="en-US" dirty="0" smtClean="0"/>
              <a:t>所有透過電腦網路傳輸的資料，都必須切割成較小的片段後，再以</a:t>
            </a:r>
            <a:r>
              <a:rPr lang="zh-TW" altLang="en-US" dirty="0" smtClean="0">
                <a:solidFill>
                  <a:srgbClr val="C00000"/>
                </a:solidFill>
              </a:rPr>
              <a:t>封包</a:t>
            </a:r>
            <a:r>
              <a:rPr lang="zh-TW" altLang="en-US" dirty="0" smtClean="0"/>
              <a:t>（</a:t>
            </a:r>
            <a:r>
              <a:rPr lang="en-US" altLang="zh-TW" dirty="0" smtClean="0"/>
              <a:t>packet</a:t>
            </a:r>
            <a:r>
              <a:rPr lang="zh-TW" altLang="en-US" dirty="0" smtClean="0"/>
              <a:t>）的型式包裝，然後再進行傳輸。</a:t>
            </a:r>
          </a:p>
        </p:txBody>
      </p:sp>
    </p:spTree>
    <p:extLst>
      <p:ext uri="{BB962C8B-B14F-4D97-AF65-F5344CB8AC3E}">
        <p14:creationId xmlns:p14="http://schemas.microsoft.com/office/powerpoint/2010/main" val="219646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zh-TW" altLang="en-US" dirty="0" smtClean="0"/>
              <a:t>電磁波</a:t>
            </a:r>
          </a:p>
        </p:txBody>
      </p:sp>
      <p:sp>
        <p:nvSpPr>
          <p:cNvPr id="3" name="Content Placeholder 2"/>
          <p:cNvSpPr>
            <a:spLocks noGrp="1"/>
          </p:cNvSpPr>
          <p:nvPr>
            <p:ph idx="1"/>
          </p:nvPr>
        </p:nvSpPr>
        <p:spPr/>
        <p:txBody>
          <a:bodyPr>
            <a:normAutofit/>
          </a:bodyPr>
          <a:lstStyle/>
          <a:p>
            <a:r>
              <a:rPr lang="zh-TW" altLang="en-US" dirty="0" smtClean="0"/>
              <a:t>不需連接線路，即可直接傳輸。</a:t>
            </a:r>
            <a:endParaRPr lang="en-US" altLang="zh-TW" dirty="0" smtClean="0"/>
          </a:p>
          <a:p>
            <a:r>
              <a:rPr lang="zh-TW" altLang="en-US" dirty="0" smtClean="0"/>
              <a:t>電磁波的頻段是公共財，且受到嚴格規範。</a:t>
            </a:r>
            <a:endParaRPr lang="en-US" altLang="zh-TW" dirty="0" smtClean="0"/>
          </a:p>
        </p:txBody>
      </p:sp>
    </p:spTree>
    <p:extLst>
      <p:ext uri="{BB962C8B-B14F-4D97-AF65-F5344CB8AC3E}">
        <p14:creationId xmlns:p14="http://schemas.microsoft.com/office/powerpoint/2010/main" val="20670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電磁波</a:t>
            </a:r>
          </a:p>
        </p:txBody>
      </p:sp>
      <p:sp>
        <p:nvSpPr>
          <p:cNvPr id="3" name="內容版面配置區 2"/>
          <p:cNvSpPr>
            <a:spLocks noGrp="1"/>
          </p:cNvSpPr>
          <p:nvPr>
            <p:ph idx="1"/>
          </p:nvPr>
        </p:nvSpPr>
        <p:spPr/>
        <p:txBody>
          <a:bodyPr>
            <a:normAutofit fontScale="85000" lnSpcReduction="10000"/>
          </a:bodyPr>
          <a:lstStyle/>
          <a:p>
            <a:r>
              <a:rPr lang="zh-TW" altLang="en-US" dirty="0"/>
              <a:t>一般用途可使用所謂的</a:t>
            </a:r>
            <a:r>
              <a:rPr lang="en-US" altLang="zh-TW" dirty="0"/>
              <a:t>ISM</a:t>
            </a:r>
            <a:r>
              <a:rPr lang="zh-TW" altLang="en-US" dirty="0"/>
              <a:t>頻段</a:t>
            </a:r>
            <a:r>
              <a:rPr lang="en-US" altLang="zh-TW" dirty="0"/>
              <a:t>(industrial, scientific, and medical band)</a:t>
            </a:r>
            <a:r>
              <a:rPr lang="zh-TW" altLang="en-US" dirty="0"/>
              <a:t>，供工業、科學及醫療用途使用。</a:t>
            </a:r>
            <a:endParaRPr lang="en-US" altLang="zh-TW" dirty="0"/>
          </a:p>
          <a:p>
            <a:pPr lvl="1"/>
            <a:r>
              <a:rPr lang="zh-TW" altLang="en-US" dirty="0"/>
              <a:t>大多數國家都將</a:t>
            </a:r>
            <a:r>
              <a:rPr lang="en-US" altLang="zh-TW" dirty="0"/>
              <a:t>2.4GHz</a:t>
            </a:r>
            <a:r>
              <a:rPr lang="zh-TW" altLang="en-US" dirty="0"/>
              <a:t>規畫為</a:t>
            </a:r>
            <a:r>
              <a:rPr lang="en-US" altLang="zh-TW" dirty="0"/>
              <a:t>ISM</a:t>
            </a:r>
            <a:r>
              <a:rPr lang="zh-TW" altLang="en-US" dirty="0"/>
              <a:t>頻段。</a:t>
            </a:r>
            <a:endParaRPr lang="en-US" altLang="zh-TW" dirty="0"/>
          </a:p>
          <a:p>
            <a:pPr lvl="1"/>
            <a:r>
              <a:rPr lang="zh-TW" altLang="en-US" dirty="0"/>
              <a:t>台灣規畫的</a:t>
            </a:r>
            <a:r>
              <a:rPr lang="en-US" altLang="zh-TW" dirty="0"/>
              <a:t>ISM</a:t>
            </a:r>
            <a:r>
              <a:rPr lang="zh-TW" altLang="en-US" dirty="0"/>
              <a:t>頻段約落在</a:t>
            </a:r>
            <a:r>
              <a:rPr lang="en-US" altLang="zh-TW" dirty="0"/>
              <a:t>2.4GHz</a:t>
            </a:r>
            <a:r>
              <a:rPr lang="zh-TW" altLang="en-US" dirty="0"/>
              <a:t>及</a:t>
            </a:r>
            <a:r>
              <a:rPr lang="en-US" altLang="zh-TW" dirty="0"/>
              <a:t>5GHz</a:t>
            </a:r>
            <a:r>
              <a:rPr lang="zh-TW" altLang="en-US" dirty="0"/>
              <a:t>。</a:t>
            </a:r>
            <a:endParaRPr lang="en-US" altLang="zh-TW" dirty="0"/>
          </a:p>
          <a:p>
            <a:r>
              <a:rPr lang="zh-TW" altLang="en-US" dirty="0"/>
              <a:t>因為頻段規畫不同，所以國外買的無線設備，在國內可能會無法使用。</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4079946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TW" smtClean="0"/>
              <a:t>5-4 OSI</a:t>
            </a:r>
            <a:r>
              <a:rPr lang="zh-TW" altLang="en-US" smtClean="0"/>
              <a:t>與</a:t>
            </a:r>
            <a:r>
              <a:rPr lang="en-US" altLang="zh-TW" smtClean="0"/>
              <a:t>TCP/IP</a:t>
            </a:r>
            <a:r>
              <a:rPr lang="zh-TW" altLang="en-US" smtClean="0"/>
              <a:t>模型</a:t>
            </a:r>
            <a:endParaRPr lang="zh-TW" altLang="en-US" dirty="0" smtClean="0"/>
          </a:p>
        </p:txBody>
      </p:sp>
      <p:sp>
        <p:nvSpPr>
          <p:cNvPr id="39939" name="Content Placeholder 2"/>
          <p:cNvSpPr>
            <a:spLocks noGrp="1"/>
          </p:cNvSpPr>
          <p:nvPr>
            <p:ph idx="1"/>
          </p:nvPr>
        </p:nvSpPr>
        <p:spPr/>
        <p:txBody>
          <a:bodyPr>
            <a:normAutofit fontScale="77500" lnSpcReduction="20000"/>
          </a:bodyPr>
          <a:lstStyle/>
          <a:p>
            <a:r>
              <a:rPr lang="zh-TW" altLang="en-US" smtClean="0"/>
              <a:t>網路裝置之間的語言，通常稱為「通訊協定」 。</a:t>
            </a:r>
            <a:endParaRPr lang="en-US" altLang="zh-TW" smtClean="0"/>
          </a:p>
          <a:p>
            <a:r>
              <a:rPr lang="zh-TW" altLang="en-US" smtClean="0"/>
              <a:t>國際標準組織</a:t>
            </a:r>
            <a:r>
              <a:rPr lang="en-US" altLang="zh-TW" smtClean="0"/>
              <a:t>(ISO)</a:t>
            </a:r>
            <a:r>
              <a:rPr lang="zh-TW" altLang="en-US" smtClean="0"/>
              <a:t>訂定</a:t>
            </a:r>
            <a:r>
              <a:rPr lang="en-US" altLang="zh-TW" smtClean="0"/>
              <a:t>OSI</a:t>
            </a:r>
            <a:r>
              <a:rPr lang="zh-TW" altLang="en-US" smtClean="0"/>
              <a:t>模型，對通訊協定進行管理與分級。</a:t>
            </a:r>
            <a:endParaRPr lang="en-US" altLang="zh-TW" smtClean="0"/>
          </a:p>
          <a:p>
            <a:r>
              <a:rPr lang="en-US" altLang="zh-TW" smtClean="0"/>
              <a:t>OSI</a:t>
            </a:r>
            <a:r>
              <a:rPr lang="zh-TW" altLang="en-US" smtClean="0"/>
              <a:t>模型一共有七層，由於較為複雜，因此網路系統在「實作」時，常使用</a:t>
            </a:r>
            <a:r>
              <a:rPr lang="en-US" altLang="zh-TW" smtClean="0"/>
              <a:t>TCP/IP</a:t>
            </a:r>
            <a:r>
              <a:rPr lang="zh-TW" altLang="en-US" smtClean="0"/>
              <a:t>模型。</a:t>
            </a:r>
            <a:endParaRPr lang="en-US" altLang="zh-TW" smtClean="0"/>
          </a:p>
          <a:p>
            <a:r>
              <a:rPr lang="en-US" altLang="zh-TW" smtClean="0"/>
              <a:t>TCP/IP</a:t>
            </a:r>
            <a:r>
              <a:rPr lang="zh-TW" altLang="en-US" smtClean="0"/>
              <a:t>模型只有四層。</a:t>
            </a:r>
            <a:endParaRPr lang="en-US" altLang="zh-TW" smtClean="0"/>
          </a:p>
          <a:p>
            <a:r>
              <a:rPr lang="en-US" altLang="zh-TW" smtClean="0"/>
              <a:t>OSI</a:t>
            </a:r>
            <a:r>
              <a:rPr lang="zh-TW" altLang="en-US" smtClean="0"/>
              <a:t>模型的</a:t>
            </a:r>
            <a:r>
              <a:rPr lang="en-US" altLang="zh-TW" smtClean="0"/>
              <a:t>1</a:t>
            </a:r>
            <a:r>
              <a:rPr lang="zh-TW" altLang="en-US" smtClean="0"/>
              <a:t>至</a:t>
            </a:r>
            <a:r>
              <a:rPr lang="en-US" altLang="zh-TW" smtClean="0"/>
              <a:t>7</a:t>
            </a:r>
            <a:r>
              <a:rPr lang="zh-TW" altLang="en-US" smtClean="0"/>
              <a:t>層可以對應到</a:t>
            </a:r>
            <a:r>
              <a:rPr lang="en-US" altLang="zh-TW" smtClean="0"/>
              <a:t>TCP/IP</a:t>
            </a:r>
            <a:r>
              <a:rPr lang="zh-TW" altLang="en-US" smtClean="0"/>
              <a:t>模型中的</a:t>
            </a:r>
            <a:r>
              <a:rPr lang="en-US" altLang="zh-TW" smtClean="0"/>
              <a:t>1</a:t>
            </a:r>
            <a:r>
              <a:rPr lang="zh-TW" altLang="en-US" smtClean="0"/>
              <a:t>至</a:t>
            </a:r>
            <a:r>
              <a:rPr lang="en-US" altLang="zh-TW" smtClean="0"/>
              <a:t>4</a:t>
            </a:r>
            <a:r>
              <a:rPr lang="zh-TW" altLang="en-US" smtClean="0"/>
              <a:t>層。</a:t>
            </a:r>
            <a:endParaRPr lang="en-US" altLang="zh-TW" dirty="0" smtClean="0"/>
          </a:p>
        </p:txBody>
      </p:sp>
    </p:spTree>
    <p:extLst>
      <p:ext uri="{BB962C8B-B14F-4D97-AF65-F5344CB8AC3E}">
        <p14:creationId xmlns:p14="http://schemas.microsoft.com/office/powerpoint/2010/main" val="202759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zh-TW" smtClean="0"/>
              <a:t>OSI</a:t>
            </a:r>
            <a:r>
              <a:rPr lang="zh-TW" altLang="en-US" smtClean="0"/>
              <a:t>模型的各層</a:t>
            </a:r>
          </a:p>
        </p:txBody>
      </p:sp>
      <p:sp>
        <p:nvSpPr>
          <p:cNvPr id="40963" name="Content Placeholder 5"/>
          <p:cNvSpPr>
            <a:spLocks noGrp="1"/>
          </p:cNvSpPr>
          <p:nvPr>
            <p:ph idx="1"/>
          </p:nvPr>
        </p:nvSpPr>
        <p:spPr/>
        <p:txBody>
          <a:bodyPr>
            <a:normAutofit fontScale="70000" lnSpcReduction="20000"/>
          </a:bodyPr>
          <a:lstStyle/>
          <a:p>
            <a:r>
              <a:rPr lang="zh-TW" altLang="en-US" smtClean="0"/>
              <a:t>應用層</a:t>
            </a:r>
            <a:endParaRPr lang="en-US" altLang="zh-TW" smtClean="0"/>
          </a:p>
          <a:p>
            <a:r>
              <a:rPr lang="zh-TW" altLang="en-US" smtClean="0"/>
              <a:t>表達層</a:t>
            </a:r>
            <a:endParaRPr lang="en-US" altLang="zh-TW" smtClean="0"/>
          </a:p>
          <a:p>
            <a:r>
              <a:rPr lang="zh-TW" altLang="en-US" smtClean="0"/>
              <a:t>交談</a:t>
            </a:r>
            <a:r>
              <a:rPr lang="en-US" altLang="zh-TW" smtClean="0"/>
              <a:t>(</a:t>
            </a:r>
            <a:r>
              <a:rPr lang="zh-TW" altLang="en-US" smtClean="0"/>
              <a:t>會議</a:t>
            </a:r>
            <a:r>
              <a:rPr lang="en-US" altLang="zh-TW" smtClean="0"/>
              <a:t>)</a:t>
            </a:r>
            <a:r>
              <a:rPr lang="zh-TW" altLang="en-US" smtClean="0"/>
              <a:t>層</a:t>
            </a:r>
            <a:endParaRPr lang="en-US" altLang="zh-TW" smtClean="0"/>
          </a:p>
          <a:p>
            <a:r>
              <a:rPr lang="zh-TW" altLang="en-US" smtClean="0"/>
              <a:t>傳輸層</a:t>
            </a:r>
            <a:endParaRPr lang="en-US" altLang="zh-TW" smtClean="0"/>
          </a:p>
          <a:p>
            <a:r>
              <a:rPr lang="zh-TW" altLang="en-US" smtClean="0"/>
              <a:t>網路層</a:t>
            </a:r>
            <a:endParaRPr lang="en-US" altLang="zh-TW" smtClean="0"/>
          </a:p>
          <a:p>
            <a:r>
              <a:rPr lang="zh-TW" altLang="en-US" smtClean="0"/>
              <a:t>資料連結層</a:t>
            </a:r>
            <a:endParaRPr lang="en-US" altLang="zh-TW" smtClean="0"/>
          </a:p>
          <a:p>
            <a:r>
              <a:rPr lang="zh-TW" altLang="en-US" smtClean="0"/>
              <a:t>實體層</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6895" y="1401620"/>
            <a:ext cx="3524678" cy="3423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2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zh-TW" altLang="en-US" dirty="0" smtClean="0"/>
              <a:t>資料傳輸與</a:t>
            </a:r>
            <a:r>
              <a:rPr lang="en-US" altLang="zh-TW" dirty="0" smtClean="0"/>
              <a:t>OSI</a:t>
            </a:r>
            <a:r>
              <a:rPr lang="zh-TW" altLang="en-US" dirty="0" smtClean="0"/>
              <a:t>模型</a:t>
            </a:r>
            <a:endParaRPr lang="en-US" altLang="zh-TW" dirty="0" smtClean="0"/>
          </a:p>
        </p:txBody>
      </p:sp>
      <p:sp>
        <p:nvSpPr>
          <p:cNvPr id="3" name="Content Placeholder 2"/>
          <p:cNvSpPr>
            <a:spLocks noGrp="1"/>
          </p:cNvSpPr>
          <p:nvPr>
            <p:ph idx="1"/>
          </p:nvPr>
        </p:nvSpPr>
        <p:spPr/>
        <p:txBody>
          <a:bodyPr>
            <a:normAutofit/>
          </a:bodyPr>
          <a:lstStyle/>
          <a:p>
            <a:r>
              <a:rPr lang="zh-TW" altLang="en-US" dirty="0" smtClean="0"/>
              <a:t>每一台網路主機裡都會分層處理</a:t>
            </a:r>
            <a:r>
              <a:rPr lang="en-US" altLang="zh-TW" dirty="0" smtClean="0"/>
              <a:t>OSI</a:t>
            </a:r>
            <a:r>
              <a:rPr lang="zh-TW" altLang="en-US" dirty="0" smtClean="0"/>
              <a:t>裡的各層。</a:t>
            </a:r>
            <a:endParaRPr lang="en-US" altLang="zh-TW" dirty="0" smtClean="0"/>
          </a:p>
          <a:p>
            <a:r>
              <a:rPr lang="zh-TW" altLang="en-US" dirty="0" smtClean="0"/>
              <a:t>資料傳送：</a:t>
            </a:r>
            <a:endParaRPr lang="en-US" altLang="zh-TW" dirty="0" smtClean="0"/>
          </a:p>
          <a:p>
            <a:pPr lvl="1"/>
            <a:r>
              <a:rPr lang="zh-TW" altLang="en-US" dirty="0" smtClean="0"/>
              <a:t>使用者要傳送的訊息從最上層</a:t>
            </a:r>
            <a:r>
              <a:rPr lang="en-US" altLang="zh-TW" dirty="0" smtClean="0"/>
              <a:t>(</a:t>
            </a:r>
            <a:r>
              <a:rPr lang="zh-TW" altLang="en-US" dirty="0" smtClean="0"/>
              <a:t>應用層</a:t>
            </a:r>
            <a:r>
              <a:rPr lang="en-US" altLang="zh-TW" dirty="0" smtClean="0"/>
              <a:t>)</a:t>
            </a:r>
            <a:r>
              <a:rPr lang="zh-TW" altLang="en-US" dirty="0" smtClean="0"/>
              <a:t>開始傳送。</a:t>
            </a:r>
            <a:endParaRPr lang="en-US" altLang="zh-TW" dirty="0" smtClean="0"/>
          </a:p>
          <a:p>
            <a:pPr lvl="1"/>
            <a:r>
              <a:rPr lang="zh-TW" altLang="en-US" dirty="0" smtClean="0"/>
              <a:t>依序往下經過各層處理後，最後送到網路上。</a:t>
            </a:r>
            <a:endParaRPr lang="en-US" altLang="zh-TW" dirty="0" smtClean="0"/>
          </a:p>
        </p:txBody>
      </p:sp>
    </p:spTree>
    <p:extLst>
      <p:ext uri="{BB962C8B-B14F-4D97-AF65-F5344CB8AC3E}">
        <p14:creationId xmlns:p14="http://schemas.microsoft.com/office/powerpoint/2010/main" val="38000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資料傳輸與</a:t>
            </a:r>
            <a:r>
              <a:rPr lang="en-US" altLang="zh-TW" dirty="0"/>
              <a:t>OSI</a:t>
            </a:r>
            <a:r>
              <a:rPr lang="zh-TW" altLang="en-US" dirty="0"/>
              <a:t>模型</a:t>
            </a:r>
          </a:p>
        </p:txBody>
      </p:sp>
      <p:sp>
        <p:nvSpPr>
          <p:cNvPr id="3" name="內容版面配置區 2"/>
          <p:cNvSpPr>
            <a:spLocks noGrp="1"/>
          </p:cNvSpPr>
          <p:nvPr>
            <p:ph idx="1"/>
          </p:nvPr>
        </p:nvSpPr>
        <p:spPr/>
        <p:txBody>
          <a:bodyPr/>
          <a:lstStyle/>
          <a:p>
            <a:r>
              <a:rPr lang="zh-TW" altLang="en-US" dirty="0"/>
              <a:t>資料接收：</a:t>
            </a:r>
            <a:endParaRPr lang="en-US" altLang="zh-TW" dirty="0"/>
          </a:p>
          <a:p>
            <a:pPr lvl="1"/>
            <a:r>
              <a:rPr lang="zh-TW" altLang="en-US" dirty="0"/>
              <a:t>網路主機收到網路資料</a:t>
            </a:r>
            <a:r>
              <a:rPr lang="zh-TW" altLang="en-US" dirty="0" smtClean="0"/>
              <a:t>，由</a:t>
            </a:r>
            <a:r>
              <a:rPr lang="zh-TW" altLang="en-US" dirty="0"/>
              <a:t>最底層</a:t>
            </a:r>
            <a:r>
              <a:rPr lang="en-US" altLang="zh-TW" dirty="0"/>
              <a:t>(</a:t>
            </a:r>
            <a:r>
              <a:rPr lang="zh-TW" altLang="en-US" dirty="0"/>
              <a:t>實體層</a:t>
            </a:r>
            <a:r>
              <a:rPr lang="en-US" altLang="zh-TW" dirty="0"/>
              <a:t>)</a:t>
            </a:r>
            <a:r>
              <a:rPr lang="zh-TW" altLang="en-US" dirty="0"/>
              <a:t>開始處理。</a:t>
            </a:r>
            <a:endParaRPr lang="en-US" altLang="zh-TW" dirty="0"/>
          </a:p>
          <a:p>
            <a:pPr lvl="1"/>
            <a:r>
              <a:rPr lang="zh-TW" altLang="en-US" dirty="0"/>
              <a:t>依序往上經過各層處理後</a:t>
            </a:r>
            <a:r>
              <a:rPr lang="zh-TW" altLang="en-US" dirty="0" smtClean="0"/>
              <a:t>，最後</a:t>
            </a:r>
            <a:r>
              <a:rPr lang="zh-TW" altLang="en-US" dirty="0"/>
              <a:t>將資料呈現給使用者。</a:t>
            </a:r>
          </a:p>
          <a:p>
            <a:endParaRPr lang="zh-TW" altLang="en-US" dirty="0"/>
          </a:p>
        </p:txBody>
      </p:sp>
    </p:spTree>
    <p:extLst>
      <p:ext uri="{BB962C8B-B14F-4D97-AF65-F5344CB8AC3E}">
        <p14:creationId xmlns:p14="http://schemas.microsoft.com/office/powerpoint/2010/main" val="39106035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zh-TW" altLang="en-US" smtClean="0"/>
              <a:t>資料傳輸與</a:t>
            </a:r>
            <a:r>
              <a:rPr lang="en-US" altLang="zh-TW" smtClean="0"/>
              <a:t>OSI</a:t>
            </a:r>
            <a:r>
              <a:rPr lang="zh-TW" altLang="en-US" smtClean="0"/>
              <a:t>模型</a:t>
            </a:r>
            <a:endParaRPr lang="en-US" altLang="zh-TW" smtClean="0"/>
          </a:p>
        </p:txBody>
      </p:sp>
      <p:sp>
        <p:nvSpPr>
          <p:cNvPr id="43011" name="Content Placeholder 2"/>
          <p:cNvSpPr>
            <a:spLocks noGrp="1"/>
          </p:cNvSpPr>
          <p:nvPr>
            <p:ph idx="1"/>
          </p:nvPr>
        </p:nvSpPr>
        <p:spPr/>
        <p:txBody>
          <a:bodyPr/>
          <a:lstStyle/>
          <a:p>
            <a:r>
              <a:rPr lang="zh-TW" altLang="en-US" dirty="0" smtClean="0"/>
              <a:t>以郵務系統比擬。</a:t>
            </a:r>
            <a:endParaRPr lang="en-US" altLang="zh-TW" dirty="0" smtClean="0"/>
          </a:p>
          <a:p>
            <a:pPr lvl="1"/>
            <a:r>
              <a:rPr lang="zh-TW" altLang="en-US" dirty="0" smtClean="0"/>
              <a:t>網路訊息就像是郵件的內容。</a:t>
            </a:r>
            <a:endParaRPr lang="en-US" altLang="zh-TW" dirty="0" smtClean="0"/>
          </a:p>
          <a:p>
            <a:pPr lvl="1"/>
            <a:r>
              <a:rPr lang="zh-TW" altLang="en-US" dirty="0" smtClean="0"/>
              <a:t>每一層有不同的任務。</a:t>
            </a:r>
            <a:endParaRPr lang="en-US" altLang="zh-TW" dirty="0" smtClean="0"/>
          </a:p>
          <a:p>
            <a:pPr lvl="1"/>
            <a:r>
              <a:rPr lang="zh-TW" altLang="en-US" dirty="0" smtClean="0"/>
              <a:t>經過層層包裝後，可以寄送出去。</a:t>
            </a:r>
            <a:endParaRPr lang="en-US" altLang="zh-TW" dirty="0" smtClean="0"/>
          </a:p>
          <a:p>
            <a:pPr lvl="1"/>
            <a:r>
              <a:rPr lang="zh-TW" altLang="en-US" dirty="0" smtClean="0"/>
              <a:t>經過層層拆解後，可以取得內容。</a:t>
            </a:r>
            <a:endParaRPr lang="en-US" altLang="zh-TW" dirty="0" smtClean="0"/>
          </a:p>
          <a:p>
            <a:endParaRPr lang="en-US" altLang="zh-TW" dirty="0" smtClean="0"/>
          </a:p>
        </p:txBody>
      </p:sp>
    </p:spTree>
    <p:extLst>
      <p:ext uri="{BB962C8B-B14F-4D97-AF65-F5344CB8AC3E}">
        <p14:creationId xmlns:p14="http://schemas.microsoft.com/office/powerpoint/2010/main" val="5252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457200" y="634604"/>
            <a:ext cx="4069795" cy="857250"/>
          </a:xfrm>
        </p:spPr>
        <p:txBody>
          <a:bodyPr/>
          <a:lstStyle/>
          <a:p>
            <a:r>
              <a:rPr lang="zh-TW" altLang="en-US" dirty="0" smtClean="0"/>
              <a:t>資料傳輸與</a:t>
            </a:r>
            <a:r>
              <a:rPr lang="en-US" altLang="zh-TW" dirty="0" smtClean="0"/>
              <a:t>OSI</a:t>
            </a:r>
            <a:r>
              <a:rPr lang="zh-TW" altLang="en-US" dirty="0" smtClean="0"/>
              <a:t>模型</a:t>
            </a:r>
          </a:p>
        </p:txBody>
      </p:sp>
      <p:sp>
        <p:nvSpPr>
          <p:cNvPr id="3" name="內容版面配置區 2"/>
          <p:cNvSpPr>
            <a:spLocks noGrp="1"/>
          </p:cNvSpPr>
          <p:nvPr>
            <p:ph idx="1"/>
          </p:nvPr>
        </p:nvSpPr>
        <p:spPr/>
        <p:txBody>
          <a:bodyPr/>
          <a:lstStyle/>
          <a:p>
            <a:endParaRPr lang="zh-TW"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75" y="996575"/>
            <a:ext cx="2835315" cy="396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zh-TW" altLang="en-US" dirty="0" smtClean="0"/>
              <a:t>資料傳輸與</a:t>
            </a:r>
            <a:r>
              <a:rPr lang="en-US" altLang="zh-TW" dirty="0" smtClean="0"/>
              <a:t>OSI</a:t>
            </a:r>
          </a:p>
        </p:txBody>
      </p:sp>
      <p:sp>
        <p:nvSpPr>
          <p:cNvPr id="45059" name="Content Placeholder 2"/>
          <p:cNvSpPr>
            <a:spLocks noGrp="1"/>
          </p:cNvSpPr>
          <p:nvPr>
            <p:ph idx="1"/>
          </p:nvPr>
        </p:nvSpPr>
        <p:spPr/>
        <p:txBody>
          <a:bodyPr>
            <a:normAutofit/>
          </a:bodyPr>
          <a:lstStyle/>
          <a:p>
            <a:r>
              <a:rPr lang="zh-TW" altLang="en-US" dirty="0" smtClean="0"/>
              <a:t>資料由上層往下層傳送的過程中：</a:t>
            </a:r>
            <a:endParaRPr lang="en-US" altLang="zh-TW" dirty="0" smtClean="0"/>
          </a:p>
          <a:p>
            <a:pPr lvl="1"/>
            <a:r>
              <a:rPr lang="zh-TW" altLang="en-US" dirty="0" smtClean="0"/>
              <a:t>每一層會對訊息「加料」</a:t>
            </a:r>
            <a:r>
              <a:rPr lang="en-US" altLang="zh-TW" dirty="0" smtClean="0"/>
              <a:t>(</a:t>
            </a:r>
            <a:r>
              <a:rPr lang="zh-TW" altLang="en-US" dirty="0" smtClean="0"/>
              <a:t>增加標頭</a:t>
            </a:r>
            <a:r>
              <a:rPr lang="en-US" altLang="zh-TW" dirty="0" smtClean="0"/>
              <a:t>)</a:t>
            </a:r>
            <a:r>
              <a:rPr lang="zh-TW" altLang="en-US" dirty="0" smtClean="0"/>
              <a:t>。</a:t>
            </a:r>
            <a:endParaRPr lang="en-US" altLang="zh-TW" dirty="0" smtClean="0"/>
          </a:p>
          <a:p>
            <a:pPr lvl="1"/>
            <a:r>
              <a:rPr lang="zh-TW" altLang="en-US" dirty="0" smtClean="0"/>
              <a:t>標頭的目的是記錄各層所需的資訊。</a:t>
            </a:r>
            <a:endParaRPr lang="en-US" altLang="zh-TW" dirty="0" smtClean="0"/>
          </a:p>
          <a:p>
            <a:pPr lvl="1"/>
            <a:endParaRPr lang="en-US" altLang="zh-TW" dirty="0" smtClean="0"/>
          </a:p>
        </p:txBody>
      </p:sp>
    </p:spTree>
    <p:extLst>
      <p:ext uri="{BB962C8B-B14F-4D97-AF65-F5344CB8AC3E}">
        <p14:creationId xmlns:p14="http://schemas.microsoft.com/office/powerpoint/2010/main" val="405514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資料傳輸與</a:t>
            </a:r>
            <a:r>
              <a:rPr lang="en-US" altLang="zh-TW" dirty="0"/>
              <a:t>OSI</a:t>
            </a:r>
            <a:endParaRPr lang="zh-TW" altLang="en-US" dirty="0"/>
          </a:p>
        </p:txBody>
      </p:sp>
      <p:sp>
        <p:nvSpPr>
          <p:cNvPr id="3" name="內容版面配置區 2"/>
          <p:cNvSpPr>
            <a:spLocks noGrp="1"/>
          </p:cNvSpPr>
          <p:nvPr>
            <p:ph idx="1"/>
          </p:nvPr>
        </p:nvSpPr>
        <p:spPr/>
        <p:txBody>
          <a:bodyPr/>
          <a:lstStyle/>
          <a:p>
            <a:r>
              <a:rPr lang="zh-TW" altLang="en-US" dirty="0"/>
              <a:t>資料由下層往上層接收的過程中：</a:t>
            </a:r>
            <a:endParaRPr lang="en-US" altLang="zh-TW" dirty="0"/>
          </a:p>
          <a:p>
            <a:pPr lvl="1"/>
            <a:r>
              <a:rPr lang="zh-TW" altLang="en-US" dirty="0"/>
              <a:t>每一層會讀取其對應的標頭資訊。</a:t>
            </a:r>
            <a:endParaRPr lang="en-US" altLang="zh-TW" dirty="0"/>
          </a:p>
          <a:p>
            <a:pPr lvl="1"/>
            <a:r>
              <a:rPr lang="zh-TW" altLang="en-US" dirty="0"/>
              <a:t>取得和處理標頭資料後，先移除標頭，再將剩餘的訊息向上繼續傳送。</a:t>
            </a:r>
            <a:endParaRPr lang="en-US" altLang="zh-TW" dirty="0"/>
          </a:p>
          <a:p>
            <a:endParaRPr lang="zh-TW" altLang="en-US" dirty="0"/>
          </a:p>
        </p:txBody>
      </p:sp>
    </p:spTree>
    <p:extLst>
      <p:ext uri="{BB962C8B-B14F-4D97-AF65-F5344CB8AC3E}">
        <p14:creationId xmlns:p14="http://schemas.microsoft.com/office/powerpoint/2010/main" val="2571329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r>
              <a:rPr lang="zh-TW" altLang="en-US" dirty="0"/>
              <a:t>利用網路進行的訊息交換機制十分多元</a:t>
            </a:r>
            <a:endParaRPr lang="zh-TW" altLang="en-US" dirty="0" smtClean="0"/>
          </a:p>
        </p:txBody>
      </p:sp>
      <p:sp>
        <p:nvSpPr>
          <p:cNvPr id="15363" name="內容版面配置區 2"/>
          <p:cNvSpPr>
            <a:spLocks noGrp="1"/>
          </p:cNvSpPr>
          <p:nvPr>
            <p:ph idx="1"/>
          </p:nvPr>
        </p:nvSpPr>
        <p:spPr/>
        <p:txBody>
          <a:bodyPr numCol="2">
            <a:normAutofit/>
          </a:bodyPr>
          <a:lstStyle/>
          <a:p>
            <a:r>
              <a:rPr lang="zh-TW" altLang="en-US" sz="2400" dirty="0" smtClean="0"/>
              <a:t>電子郵件</a:t>
            </a:r>
            <a:endParaRPr lang="en-US" altLang="zh-TW" sz="2400" dirty="0" smtClean="0"/>
          </a:p>
          <a:p>
            <a:r>
              <a:rPr lang="zh-TW" altLang="en-US" sz="2400" dirty="0" smtClean="0"/>
              <a:t>網頁論壇</a:t>
            </a:r>
            <a:endParaRPr lang="en-US" altLang="zh-TW" sz="2400" dirty="0" smtClean="0"/>
          </a:p>
          <a:p>
            <a:r>
              <a:rPr lang="zh-TW" altLang="en-US" sz="2400" dirty="0" smtClean="0"/>
              <a:t>部落格</a:t>
            </a:r>
            <a:endParaRPr lang="en-US" altLang="zh-TW" sz="2400" dirty="0" smtClean="0"/>
          </a:p>
          <a:p>
            <a:r>
              <a:rPr lang="zh-TW" altLang="en-US" sz="2400" dirty="0" smtClean="0"/>
              <a:t>電子佈告欄（</a:t>
            </a:r>
            <a:r>
              <a:rPr lang="en-US" altLang="zh-TW" sz="2400" dirty="0" smtClean="0"/>
              <a:t>BBS</a:t>
            </a:r>
            <a:r>
              <a:rPr lang="zh-TW" altLang="en-US" sz="2400" dirty="0" smtClean="0"/>
              <a:t>）</a:t>
            </a:r>
            <a:endParaRPr lang="en-US" altLang="zh-TW" sz="2400" dirty="0" smtClean="0"/>
          </a:p>
          <a:p>
            <a:r>
              <a:rPr lang="zh-TW" altLang="en-US" sz="2400" dirty="0" smtClean="0"/>
              <a:t>社群網路（如</a:t>
            </a:r>
            <a:r>
              <a:rPr lang="en-US" altLang="zh-TW" sz="2400" dirty="0" smtClean="0"/>
              <a:t>Instagram</a:t>
            </a:r>
            <a:r>
              <a:rPr lang="zh-TW" altLang="en-US" sz="2400" dirty="0" smtClean="0"/>
              <a:t>）</a:t>
            </a:r>
            <a:endParaRPr lang="en-US" altLang="zh-TW" sz="2400" dirty="0" smtClean="0"/>
          </a:p>
          <a:p>
            <a:r>
              <a:rPr lang="zh-TW" altLang="en-US" sz="2400" dirty="0" smtClean="0"/>
              <a:t>即時訊息（如</a:t>
            </a:r>
            <a:r>
              <a:rPr lang="en-US" altLang="zh-TW" sz="2400" dirty="0" smtClean="0"/>
              <a:t>LINE</a:t>
            </a:r>
            <a:r>
              <a:rPr lang="zh-TW" altLang="en-US" sz="2400" dirty="0" smtClean="0"/>
              <a:t>、</a:t>
            </a:r>
            <a:r>
              <a:rPr lang="en-US" altLang="zh-TW" sz="2400" dirty="0" smtClean="0"/>
              <a:t>WeChat</a:t>
            </a:r>
            <a:r>
              <a:rPr lang="zh-TW" altLang="en-US" sz="2400" dirty="0" smtClean="0"/>
              <a:t>）</a:t>
            </a:r>
            <a:endParaRPr lang="en-US" altLang="zh-TW" sz="2400" dirty="0" smtClean="0"/>
          </a:p>
          <a:p>
            <a:r>
              <a:rPr lang="zh-TW" altLang="en-US" sz="2400" dirty="0" smtClean="0"/>
              <a:t>視訊電話（如</a:t>
            </a:r>
            <a:r>
              <a:rPr lang="en-US" altLang="zh-TW" sz="2400" dirty="0" smtClean="0"/>
              <a:t>Skype </a:t>
            </a:r>
            <a:r>
              <a:rPr lang="zh-TW" altLang="en-US" sz="2400" dirty="0" smtClean="0"/>
              <a:t>與</a:t>
            </a:r>
            <a:r>
              <a:rPr lang="en-US" altLang="zh-TW" sz="2400" dirty="0" smtClean="0"/>
              <a:t>FaceTime</a:t>
            </a:r>
            <a:r>
              <a:rPr lang="zh-TW" altLang="en-US" sz="2400" dirty="0" smtClean="0"/>
              <a:t>）等</a:t>
            </a:r>
            <a:endParaRPr lang="en-US" altLang="zh-TW" sz="2400" dirty="0" smtClean="0"/>
          </a:p>
        </p:txBody>
      </p:sp>
      <p:sp>
        <p:nvSpPr>
          <p:cNvPr id="4" name="矩形 3"/>
          <p:cNvSpPr/>
          <p:nvPr/>
        </p:nvSpPr>
        <p:spPr>
          <a:xfrm>
            <a:off x="1646675" y="4506965"/>
            <a:ext cx="4185761" cy="46166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zh-TW" altLang="en-US" sz="2400" dirty="0">
                <a:latin typeface="微軟正黑體" panose="020B0604030504040204" pitchFamily="34" charset="-120"/>
                <a:ea typeface="微軟正黑體" panose="020B0604030504040204" pitchFamily="34" charset="-120"/>
              </a:rPr>
              <a:t>常見的訊息交換機制應用程式</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2180" y="3786885"/>
            <a:ext cx="1081486" cy="12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zh-TW" altLang="en-US" smtClean="0"/>
              <a:t>應用層</a:t>
            </a:r>
            <a:r>
              <a:rPr lang="en-US" altLang="zh-TW" smtClean="0"/>
              <a:t> – Application Layer</a:t>
            </a:r>
            <a:endParaRPr lang="en-US" altLang="zh-TW" dirty="0" smtClean="0"/>
          </a:p>
        </p:txBody>
      </p:sp>
      <p:sp>
        <p:nvSpPr>
          <p:cNvPr id="46083" name="Content Placeholder 2"/>
          <p:cNvSpPr>
            <a:spLocks noGrp="1"/>
          </p:cNvSpPr>
          <p:nvPr>
            <p:ph idx="1"/>
          </p:nvPr>
        </p:nvSpPr>
        <p:spPr/>
        <p:txBody>
          <a:bodyPr>
            <a:normAutofit fontScale="77500" lnSpcReduction="20000"/>
          </a:bodyPr>
          <a:lstStyle/>
          <a:p>
            <a:r>
              <a:rPr lang="zh-TW" altLang="en-US" smtClean="0"/>
              <a:t>第七層。</a:t>
            </a:r>
            <a:endParaRPr lang="en-US" altLang="zh-TW" smtClean="0"/>
          </a:p>
          <a:p>
            <a:r>
              <a:rPr lang="zh-TW" altLang="en-US" smtClean="0"/>
              <a:t>最貼近使用者的一層。</a:t>
            </a:r>
            <a:endParaRPr lang="en-US" altLang="zh-TW" smtClean="0"/>
          </a:p>
          <a:p>
            <a:r>
              <a:rPr lang="zh-TW" altLang="en-US" smtClean="0"/>
              <a:t>常見的應用層通訊協定：</a:t>
            </a:r>
            <a:endParaRPr lang="en-US" altLang="zh-TW" smtClean="0"/>
          </a:p>
          <a:p>
            <a:pPr lvl="1"/>
            <a:r>
              <a:rPr lang="zh-TW" altLang="en-US" smtClean="0"/>
              <a:t>收發</a:t>
            </a:r>
            <a:r>
              <a:rPr lang="en-US" altLang="ja-JP" smtClean="0"/>
              <a:t>Email – SMTP</a:t>
            </a:r>
            <a:r>
              <a:rPr lang="zh-TW" altLang="en-US" smtClean="0"/>
              <a:t>、</a:t>
            </a:r>
            <a:r>
              <a:rPr lang="en-US" altLang="zh-TW" smtClean="0"/>
              <a:t>POP3</a:t>
            </a:r>
            <a:r>
              <a:rPr lang="zh-TW" altLang="en-US" smtClean="0"/>
              <a:t>、</a:t>
            </a:r>
            <a:r>
              <a:rPr lang="en-US" altLang="zh-TW" smtClean="0"/>
              <a:t>IMAP</a:t>
            </a:r>
            <a:r>
              <a:rPr lang="zh-TW" altLang="en-US" smtClean="0"/>
              <a:t>。</a:t>
            </a:r>
            <a:endParaRPr lang="en-US" altLang="ja-JP" smtClean="0"/>
          </a:p>
          <a:p>
            <a:pPr lvl="1"/>
            <a:r>
              <a:rPr lang="en-US" altLang="zh-TW" smtClean="0"/>
              <a:t>WWW</a:t>
            </a:r>
            <a:r>
              <a:rPr lang="zh-TW" altLang="en-US" smtClean="0"/>
              <a:t>網路瀏覽</a:t>
            </a:r>
            <a:r>
              <a:rPr lang="en-US" altLang="ja-JP" smtClean="0"/>
              <a:t> – HTTP</a:t>
            </a:r>
            <a:r>
              <a:rPr lang="zh-TW" altLang="en-US" smtClean="0"/>
              <a:t>。</a:t>
            </a:r>
            <a:endParaRPr lang="en-US" altLang="ja-JP" smtClean="0"/>
          </a:p>
          <a:p>
            <a:pPr lvl="1"/>
            <a:r>
              <a:rPr lang="zh-TW" altLang="en-US" smtClean="0"/>
              <a:t>網路串流</a:t>
            </a:r>
            <a:r>
              <a:rPr lang="en-US" altLang="zh-TW" smtClean="0"/>
              <a:t> – RTSP</a:t>
            </a:r>
            <a:r>
              <a:rPr lang="zh-TW" altLang="en-US" smtClean="0"/>
              <a:t>、</a:t>
            </a:r>
            <a:r>
              <a:rPr lang="en-US" altLang="zh-TW" smtClean="0"/>
              <a:t>RTP</a:t>
            </a:r>
            <a:r>
              <a:rPr lang="zh-TW" altLang="en-US" smtClean="0"/>
              <a:t>、</a:t>
            </a:r>
            <a:r>
              <a:rPr lang="en-US" altLang="zh-TW" smtClean="0"/>
              <a:t>RTCP</a:t>
            </a:r>
            <a:r>
              <a:rPr lang="zh-TW" altLang="en-US" smtClean="0"/>
              <a:t>。</a:t>
            </a:r>
            <a:endParaRPr lang="en-US" altLang="zh-TW" smtClean="0"/>
          </a:p>
          <a:p>
            <a:pPr lvl="1"/>
            <a:r>
              <a:rPr lang="zh-TW" altLang="en-US" smtClean="0"/>
              <a:t>電子佈告欄</a:t>
            </a:r>
            <a:r>
              <a:rPr lang="en-US" altLang="zh-TW" smtClean="0"/>
              <a:t>BBS – TELNET</a:t>
            </a:r>
            <a:r>
              <a:rPr lang="zh-TW" altLang="en-US" smtClean="0"/>
              <a:t>。</a:t>
            </a:r>
            <a:endParaRPr lang="en-US" altLang="ja-JP" smtClean="0"/>
          </a:p>
          <a:p>
            <a:pPr lvl="1"/>
            <a:endParaRPr lang="en-US" altLang="zh-TW" dirty="0" smtClean="0"/>
          </a:p>
        </p:txBody>
      </p:sp>
    </p:spTree>
    <p:extLst>
      <p:ext uri="{BB962C8B-B14F-4D97-AF65-F5344CB8AC3E}">
        <p14:creationId xmlns:p14="http://schemas.microsoft.com/office/powerpoint/2010/main" val="161820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zh-TW" altLang="en-US" smtClean="0"/>
              <a:t>表達層</a:t>
            </a:r>
            <a:r>
              <a:rPr lang="en-US" altLang="zh-TW" smtClean="0"/>
              <a:t> – Presentation Layer</a:t>
            </a:r>
            <a:endParaRPr lang="en-US" altLang="zh-TW" dirty="0" smtClean="0"/>
          </a:p>
        </p:txBody>
      </p:sp>
      <p:sp>
        <p:nvSpPr>
          <p:cNvPr id="47107" name="Content Placeholder 2"/>
          <p:cNvSpPr>
            <a:spLocks noGrp="1"/>
          </p:cNvSpPr>
          <p:nvPr>
            <p:ph idx="1"/>
          </p:nvPr>
        </p:nvSpPr>
        <p:spPr/>
        <p:txBody>
          <a:bodyPr>
            <a:normAutofit fontScale="92500" lnSpcReduction="20000"/>
          </a:bodyPr>
          <a:lstStyle/>
          <a:p>
            <a:r>
              <a:rPr lang="zh-TW" altLang="en-US" smtClean="0"/>
              <a:t>第六層。</a:t>
            </a:r>
            <a:endParaRPr lang="en-US" altLang="zh-TW" smtClean="0"/>
          </a:p>
          <a:p>
            <a:r>
              <a:rPr lang="zh-TW" altLang="en-US" smtClean="0"/>
              <a:t>以標準化的方式處理使用者的資料。</a:t>
            </a:r>
            <a:endParaRPr lang="en-US" altLang="zh-TW" smtClean="0"/>
          </a:p>
          <a:p>
            <a:r>
              <a:rPr lang="zh-TW" altLang="en-US" smtClean="0"/>
              <a:t>發送端</a:t>
            </a:r>
            <a:endParaRPr lang="en-US" altLang="zh-TW" smtClean="0"/>
          </a:p>
          <a:p>
            <a:pPr lvl="1"/>
            <a:r>
              <a:rPr lang="zh-TW" altLang="en-US" smtClean="0"/>
              <a:t>編碼、壓縮、加密等。</a:t>
            </a:r>
            <a:endParaRPr lang="en-US" altLang="zh-TW" smtClean="0"/>
          </a:p>
          <a:p>
            <a:r>
              <a:rPr lang="zh-TW" altLang="en-US" smtClean="0"/>
              <a:t>接收端</a:t>
            </a:r>
            <a:endParaRPr lang="en-US" altLang="zh-TW" smtClean="0"/>
          </a:p>
          <a:p>
            <a:pPr lvl="1"/>
            <a:r>
              <a:rPr lang="zh-TW" altLang="en-US" smtClean="0"/>
              <a:t>解碼、解壓縮、解密等。</a:t>
            </a:r>
            <a:endParaRPr lang="zh-TW" altLang="en-US" dirty="0" smtClean="0"/>
          </a:p>
        </p:txBody>
      </p:sp>
    </p:spTree>
    <p:extLst>
      <p:ext uri="{BB962C8B-B14F-4D97-AF65-F5344CB8AC3E}">
        <p14:creationId xmlns:p14="http://schemas.microsoft.com/office/powerpoint/2010/main" val="26642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zh-TW" altLang="en-US" dirty="0" smtClean="0"/>
              <a:t>交談</a:t>
            </a:r>
            <a:r>
              <a:rPr lang="en-US" altLang="zh-TW" dirty="0" smtClean="0"/>
              <a:t>(</a:t>
            </a:r>
            <a:r>
              <a:rPr lang="zh-TW" altLang="en-US" dirty="0" smtClean="0"/>
              <a:t>會議</a:t>
            </a:r>
            <a:r>
              <a:rPr lang="en-US" altLang="zh-TW" dirty="0" smtClean="0"/>
              <a:t>)</a:t>
            </a:r>
            <a:r>
              <a:rPr lang="zh-TW" altLang="en-US" dirty="0" smtClean="0"/>
              <a:t>層</a:t>
            </a:r>
            <a:r>
              <a:rPr lang="en-US" altLang="zh-TW" dirty="0" smtClean="0"/>
              <a:t> – Session Layer</a:t>
            </a:r>
          </a:p>
        </p:txBody>
      </p:sp>
      <p:sp>
        <p:nvSpPr>
          <p:cNvPr id="3" name="Content Placeholder 2"/>
          <p:cNvSpPr>
            <a:spLocks noGrp="1"/>
          </p:cNvSpPr>
          <p:nvPr>
            <p:ph idx="1"/>
          </p:nvPr>
        </p:nvSpPr>
        <p:spPr>
          <a:xfrm>
            <a:off x="457199" y="1660399"/>
            <a:ext cx="8570295" cy="2934224"/>
          </a:xfrm>
        </p:spPr>
        <p:txBody>
          <a:bodyPr>
            <a:normAutofit/>
          </a:bodyPr>
          <a:lstStyle/>
          <a:p>
            <a:r>
              <a:rPr lang="zh-TW" altLang="en-US" dirty="0" smtClean="0"/>
              <a:t>第五層。</a:t>
            </a:r>
            <a:endParaRPr lang="zh-TW" altLang="en-US" b="0" dirty="0"/>
          </a:p>
          <a:p>
            <a:r>
              <a:rPr lang="zh-TW" altLang="en-US" dirty="0"/>
              <a:t>主要負責進行「對話（</a:t>
            </a:r>
            <a:r>
              <a:rPr lang="en-US" altLang="zh-TW" dirty="0"/>
              <a:t>session</a:t>
            </a:r>
            <a:r>
              <a:rPr lang="zh-TW" altLang="en-US" dirty="0"/>
              <a:t>）」的建立、關閉以及</a:t>
            </a:r>
            <a:r>
              <a:rPr lang="zh-TW" altLang="en-US" dirty="0" smtClean="0"/>
              <a:t>維護。</a:t>
            </a:r>
            <a:endParaRPr lang="en-US" altLang="zh-TW" dirty="0" smtClean="0"/>
          </a:p>
          <a:p>
            <a:r>
              <a:rPr lang="zh-TW" altLang="en-US" dirty="0"/>
              <a:t>以網路視訊</a:t>
            </a:r>
            <a:r>
              <a:rPr lang="zh-TW" altLang="en-US" dirty="0" smtClean="0"/>
              <a:t>電話而言，同時</a:t>
            </a:r>
            <a:r>
              <a:rPr lang="zh-TW" altLang="en-US" dirty="0"/>
              <a:t>傳輸聲音和影像資料時，可以利用二個不同的虛擬通道來進行傳輸。</a:t>
            </a:r>
            <a:endParaRPr lang="en-US" altLang="zh-TW" dirty="0" smtClean="0"/>
          </a:p>
        </p:txBody>
      </p:sp>
    </p:spTree>
    <p:extLst>
      <p:ext uri="{BB962C8B-B14F-4D97-AF65-F5344CB8AC3E}">
        <p14:creationId xmlns:p14="http://schemas.microsoft.com/office/powerpoint/2010/main" val="117785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交談</a:t>
            </a:r>
            <a:r>
              <a:rPr lang="en-US" altLang="zh-TW" dirty="0"/>
              <a:t>(</a:t>
            </a:r>
            <a:r>
              <a:rPr lang="zh-TW" altLang="en-US" dirty="0"/>
              <a:t>會議</a:t>
            </a:r>
            <a:r>
              <a:rPr lang="en-US" altLang="zh-TW" dirty="0"/>
              <a:t>)</a:t>
            </a:r>
            <a:r>
              <a:rPr lang="zh-TW" altLang="en-US" dirty="0"/>
              <a:t>層</a:t>
            </a:r>
            <a:r>
              <a:rPr lang="en-US" altLang="zh-TW" dirty="0"/>
              <a:t> – Session Layer</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a:t>常見的例子</a:t>
            </a:r>
            <a:endParaRPr lang="en-US" altLang="zh-TW" dirty="0"/>
          </a:p>
          <a:p>
            <a:pPr lvl="1"/>
            <a:r>
              <a:rPr lang="en-US" altLang="zh-TW" dirty="0"/>
              <a:t>RPC (Remote Procedure Call) – </a:t>
            </a:r>
            <a:r>
              <a:rPr lang="zh-TW" altLang="en-US" dirty="0"/>
              <a:t>允許使用者執行遠端不同的函數呼叫。</a:t>
            </a:r>
            <a:endParaRPr lang="en-US" altLang="zh-TW" dirty="0"/>
          </a:p>
          <a:p>
            <a:pPr lvl="1"/>
            <a:r>
              <a:rPr lang="en-US" altLang="zh-TW" dirty="0"/>
              <a:t>RTSP (Real-Time Streaming Protocol) – </a:t>
            </a:r>
            <a:r>
              <a:rPr lang="zh-TW" altLang="en-US" dirty="0"/>
              <a:t>建立多通道以分別傳輸聲音及影像等多媒體資料。</a:t>
            </a:r>
            <a:endParaRPr lang="en-US" altLang="ja-JP" dirty="0"/>
          </a:p>
          <a:p>
            <a:pPr lvl="1"/>
            <a:r>
              <a:rPr lang="en-US" altLang="zh-TW" dirty="0"/>
              <a:t>SSL (Secure Socket Layer) – </a:t>
            </a:r>
            <a:r>
              <a:rPr lang="zh-TW" altLang="en-US" dirty="0"/>
              <a:t>建立多通道以傳送需要加密保護的各種資料。</a:t>
            </a:r>
          </a:p>
          <a:p>
            <a:endParaRPr lang="zh-TW" altLang="en-US" dirty="0"/>
          </a:p>
        </p:txBody>
      </p:sp>
    </p:spTree>
    <p:extLst>
      <p:ext uri="{BB962C8B-B14F-4D97-AF65-F5344CB8AC3E}">
        <p14:creationId xmlns:p14="http://schemas.microsoft.com/office/powerpoint/2010/main" val="6282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zh-TW" altLang="en-US" dirty="0" smtClean="0"/>
              <a:t>傳輸層</a:t>
            </a:r>
            <a:r>
              <a:rPr lang="en-US" altLang="zh-TW" dirty="0" smtClean="0"/>
              <a:t> – Transport Layer</a:t>
            </a:r>
          </a:p>
        </p:txBody>
      </p:sp>
      <p:sp>
        <p:nvSpPr>
          <p:cNvPr id="3" name="Content Placeholder 2"/>
          <p:cNvSpPr>
            <a:spLocks noGrp="1"/>
          </p:cNvSpPr>
          <p:nvPr>
            <p:ph idx="1"/>
          </p:nvPr>
        </p:nvSpPr>
        <p:spPr/>
        <p:txBody>
          <a:bodyPr>
            <a:normAutofit fontScale="92500" lnSpcReduction="20000"/>
          </a:bodyPr>
          <a:lstStyle/>
          <a:p>
            <a:r>
              <a:rPr lang="zh-TW" altLang="en-US" dirty="0" smtClean="0"/>
              <a:t>第四層。</a:t>
            </a:r>
            <a:endParaRPr lang="en-US" altLang="zh-TW" dirty="0" smtClean="0"/>
          </a:p>
          <a:p>
            <a:r>
              <a:rPr lang="zh-TW" altLang="en-US" dirty="0" smtClean="0"/>
              <a:t>提供多種資料傳輸服務：</a:t>
            </a:r>
            <a:endParaRPr lang="en-US" altLang="zh-TW" dirty="0" smtClean="0"/>
          </a:p>
          <a:p>
            <a:pPr lvl="1"/>
            <a:r>
              <a:rPr lang="zh-TW" altLang="en-US" dirty="0" smtClean="0"/>
              <a:t>多工</a:t>
            </a:r>
            <a:r>
              <a:rPr lang="en-US" altLang="zh-TW" dirty="0" smtClean="0"/>
              <a:t>(multiplexing) – </a:t>
            </a:r>
            <a:r>
              <a:rPr lang="zh-TW" altLang="en-US" dirty="0" smtClean="0"/>
              <a:t>允許主機建立多條網路連線。</a:t>
            </a:r>
            <a:endParaRPr lang="en-US" altLang="zh-TW" dirty="0" smtClean="0"/>
          </a:p>
          <a:p>
            <a:pPr lvl="1"/>
            <a:r>
              <a:rPr lang="zh-TW" altLang="en-US" dirty="0" smtClean="0"/>
              <a:t>流量控制及壅塞控制。</a:t>
            </a:r>
            <a:endParaRPr lang="en-US" altLang="zh-TW" dirty="0" smtClean="0"/>
          </a:p>
          <a:p>
            <a:pPr lvl="1"/>
            <a:r>
              <a:rPr lang="zh-TW" altLang="en-US" dirty="0" smtClean="0"/>
              <a:t>連接導向與無連接導向連線。</a:t>
            </a:r>
            <a:endParaRPr lang="en-US" altLang="zh-TW" dirty="0" smtClean="0"/>
          </a:p>
          <a:p>
            <a:pPr lvl="1"/>
            <a:r>
              <a:rPr lang="zh-TW" altLang="en-US" dirty="0" smtClean="0"/>
              <a:t>可靠傳輸。</a:t>
            </a:r>
            <a:endParaRPr lang="en-US" altLang="zh-TW" dirty="0" smtClean="0"/>
          </a:p>
        </p:txBody>
      </p:sp>
    </p:spTree>
    <p:extLst>
      <p:ext uri="{BB962C8B-B14F-4D97-AF65-F5344CB8AC3E}">
        <p14:creationId xmlns:p14="http://schemas.microsoft.com/office/powerpoint/2010/main" val="4512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傳輸層</a:t>
            </a:r>
            <a:r>
              <a:rPr lang="en-US" altLang="zh-TW" dirty="0"/>
              <a:t> – Transport Layer</a:t>
            </a:r>
            <a:endParaRPr lang="zh-TW" altLang="en-US" dirty="0"/>
          </a:p>
        </p:txBody>
      </p:sp>
      <p:sp>
        <p:nvSpPr>
          <p:cNvPr id="3" name="內容版面配置區 2"/>
          <p:cNvSpPr>
            <a:spLocks noGrp="1"/>
          </p:cNvSpPr>
          <p:nvPr>
            <p:ph idx="1"/>
          </p:nvPr>
        </p:nvSpPr>
        <p:spPr/>
        <p:txBody>
          <a:bodyPr/>
          <a:lstStyle/>
          <a:p>
            <a:r>
              <a:rPr lang="zh-TW" altLang="en-US" dirty="0"/>
              <a:t>傳輸層輸出的資料傳輸單位為區段</a:t>
            </a:r>
            <a:r>
              <a:rPr lang="en-US" altLang="zh-TW" dirty="0"/>
              <a:t>(segment)</a:t>
            </a:r>
            <a:r>
              <a:rPr lang="zh-TW" altLang="en-US" dirty="0"/>
              <a:t>或是數據包</a:t>
            </a:r>
            <a:r>
              <a:rPr lang="en-US" altLang="zh-TW" dirty="0"/>
              <a:t>(datagram)</a:t>
            </a:r>
            <a:r>
              <a:rPr lang="zh-TW" altLang="en-US" dirty="0"/>
              <a:t>。</a:t>
            </a:r>
            <a:endParaRPr lang="en-US" altLang="zh-TW" dirty="0"/>
          </a:p>
          <a:p>
            <a:r>
              <a:rPr lang="zh-TW" altLang="en-US" dirty="0"/>
              <a:t>常見的協定如</a:t>
            </a:r>
            <a:r>
              <a:rPr lang="en-US" altLang="zh-TW" dirty="0"/>
              <a:t>TCP</a:t>
            </a:r>
            <a:r>
              <a:rPr lang="zh-TW" altLang="en-US" dirty="0"/>
              <a:t>、</a:t>
            </a:r>
            <a:r>
              <a:rPr lang="en-US" altLang="zh-TW" dirty="0"/>
              <a:t>UDP</a:t>
            </a:r>
            <a:r>
              <a:rPr lang="zh-TW" altLang="en-US" dirty="0"/>
              <a:t>、</a:t>
            </a:r>
            <a:r>
              <a:rPr lang="en-US" altLang="zh-TW" dirty="0"/>
              <a:t>SCTP</a:t>
            </a:r>
            <a:r>
              <a:rPr lang="zh-TW" altLang="en-US" dirty="0"/>
              <a:t>等等。</a:t>
            </a:r>
          </a:p>
          <a:p>
            <a:endParaRPr lang="zh-TW" altLang="en-US" dirty="0"/>
          </a:p>
        </p:txBody>
      </p:sp>
    </p:spTree>
    <p:extLst>
      <p:ext uri="{BB962C8B-B14F-4D97-AF65-F5344CB8AC3E}">
        <p14:creationId xmlns:p14="http://schemas.microsoft.com/office/powerpoint/2010/main" val="2802728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zh-TW" altLang="en-US" dirty="0" smtClean="0"/>
              <a:t>網路層</a:t>
            </a:r>
            <a:r>
              <a:rPr lang="en-US" altLang="zh-TW" dirty="0" smtClean="0"/>
              <a:t> – Network Layer</a:t>
            </a:r>
          </a:p>
        </p:txBody>
      </p:sp>
      <p:sp>
        <p:nvSpPr>
          <p:cNvPr id="3" name="Content Placeholder 2"/>
          <p:cNvSpPr>
            <a:spLocks noGrp="1"/>
          </p:cNvSpPr>
          <p:nvPr>
            <p:ph idx="1"/>
          </p:nvPr>
        </p:nvSpPr>
        <p:spPr/>
        <p:txBody>
          <a:bodyPr>
            <a:normAutofit fontScale="92500" lnSpcReduction="20000"/>
          </a:bodyPr>
          <a:lstStyle/>
          <a:p>
            <a:r>
              <a:rPr lang="zh-TW" altLang="en-US" dirty="0" smtClean="0"/>
              <a:t>第三層。</a:t>
            </a:r>
            <a:endParaRPr lang="en-US" altLang="zh-TW" dirty="0" smtClean="0"/>
          </a:p>
          <a:p>
            <a:r>
              <a:rPr lang="zh-TW" altLang="en-US" dirty="0" smtClean="0"/>
              <a:t>主要提供網路主機識別資訊及相關服務。</a:t>
            </a:r>
            <a:endParaRPr lang="en-US" altLang="zh-TW" dirty="0" smtClean="0"/>
          </a:p>
          <a:p>
            <a:pPr lvl="1"/>
            <a:r>
              <a:rPr lang="zh-TW" altLang="en-US" dirty="0" smtClean="0"/>
              <a:t>網路位址</a:t>
            </a:r>
            <a:r>
              <a:rPr lang="en-US" altLang="zh-TW" dirty="0" smtClean="0"/>
              <a:t> – </a:t>
            </a:r>
            <a:r>
              <a:rPr lang="zh-TW" altLang="en-US" dirty="0" smtClean="0"/>
              <a:t>用以識別網路上的主機。</a:t>
            </a:r>
            <a:endParaRPr lang="en-US" altLang="zh-TW" dirty="0" smtClean="0"/>
          </a:p>
          <a:p>
            <a:pPr lvl="1"/>
            <a:r>
              <a:rPr lang="zh-TW" altLang="en-US" dirty="0" smtClean="0"/>
              <a:t>資料切割</a:t>
            </a:r>
            <a:r>
              <a:rPr lang="en-US" altLang="zh-TW" dirty="0" smtClean="0"/>
              <a:t> – </a:t>
            </a:r>
            <a:r>
              <a:rPr lang="zh-TW" altLang="en-US" dirty="0" smtClean="0"/>
              <a:t>將資料裁切為適合傳輸的封包。</a:t>
            </a:r>
            <a:r>
              <a:rPr lang="en-US" altLang="zh-TW" dirty="0" smtClean="0"/>
              <a:t/>
            </a:r>
            <a:br>
              <a:rPr lang="en-US" altLang="zh-TW" dirty="0" smtClean="0"/>
            </a:br>
            <a:r>
              <a:rPr lang="zh-TW" altLang="en-US" dirty="0" smtClean="0"/>
              <a:t>以</a:t>
            </a:r>
            <a:r>
              <a:rPr lang="en-US" altLang="zh-TW" dirty="0" smtClean="0"/>
              <a:t>Ethernet</a:t>
            </a:r>
            <a:r>
              <a:rPr lang="zh-TW" altLang="en-US" dirty="0" smtClean="0"/>
              <a:t>為例，每個封包的上限為</a:t>
            </a:r>
            <a:r>
              <a:rPr lang="en-US" altLang="zh-TW" dirty="0" smtClean="0"/>
              <a:t>1500</a:t>
            </a:r>
            <a:r>
              <a:rPr lang="zh-TW" altLang="en-US" dirty="0" smtClean="0"/>
              <a:t>位元組。</a:t>
            </a:r>
            <a:endParaRPr lang="en-US" altLang="zh-TW" dirty="0" smtClean="0"/>
          </a:p>
          <a:p>
            <a:pPr lvl="1"/>
            <a:r>
              <a:rPr lang="zh-TW" altLang="en-US" dirty="0" smtClean="0"/>
              <a:t>網路路由</a:t>
            </a:r>
            <a:r>
              <a:rPr lang="en-US" altLang="zh-TW" dirty="0" smtClean="0"/>
              <a:t> – </a:t>
            </a:r>
            <a:r>
              <a:rPr lang="zh-TW" altLang="en-US" dirty="0" smtClean="0"/>
              <a:t>將封包正確的傳送到目的地網路位址。</a:t>
            </a:r>
            <a:endParaRPr lang="en-US" altLang="zh-TW" dirty="0" smtClean="0"/>
          </a:p>
        </p:txBody>
      </p:sp>
    </p:spTree>
    <p:extLst>
      <p:ext uri="{BB962C8B-B14F-4D97-AF65-F5344CB8AC3E}">
        <p14:creationId xmlns:p14="http://schemas.microsoft.com/office/powerpoint/2010/main" val="19402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網路層</a:t>
            </a:r>
            <a:r>
              <a:rPr lang="en-US" altLang="zh-TW" dirty="0"/>
              <a:t> – Network Layer</a:t>
            </a:r>
            <a:endParaRPr lang="zh-TW" altLang="en-US" dirty="0"/>
          </a:p>
        </p:txBody>
      </p:sp>
      <p:sp>
        <p:nvSpPr>
          <p:cNvPr id="3" name="內容版面配置區 2"/>
          <p:cNvSpPr>
            <a:spLocks noGrp="1"/>
          </p:cNvSpPr>
          <p:nvPr>
            <p:ph idx="1"/>
          </p:nvPr>
        </p:nvSpPr>
        <p:spPr/>
        <p:txBody>
          <a:bodyPr/>
          <a:lstStyle/>
          <a:p>
            <a:r>
              <a:rPr lang="zh-TW" altLang="en-US" dirty="0"/>
              <a:t>網路層輸出的資料傳輸單位為「封包」</a:t>
            </a:r>
            <a:r>
              <a:rPr lang="en-US" altLang="zh-TW" dirty="0"/>
              <a:t>(packet)</a:t>
            </a:r>
            <a:r>
              <a:rPr lang="zh-TW" altLang="en-US" dirty="0"/>
              <a:t>。</a:t>
            </a:r>
            <a:endParaRPr lang="en-US" altLang="zh-TW" dirty="0"/>
          </a:p>
          <a:p>
            <a:r>
              <a:rPr lang="zh-TW" altLang="en-US" dirty="0"/>
              <a:t>常見的網路層協定如</a:t>
            </a:r>
            <a:r>
              <a:rPr lang="en-US" altLang="zh-TW" dirty="0"/>
              <a:t>IPv4</a:t>
            </a:r>
            <a:r>
              <a:rPr lang="zh-TW" altLang="en-US" dirty="0"/>
              <a:t>及</a:t>
            </a:r>
            <a:r>
              <a:rPr lang="en-US" altLang="zh-TW" dirty="0"/>
              <a:t>IPv6</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294508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p:txBody>
          <a:bodyPr/>
          <a:lstStyle/>
          <a:p>
            <a:r>
              <a:rPr lang="zh-TW" altLang="en-US" smtClean="0"/>
              <a:t>資料連結層</a:t>
            </a:r>
            <a:r>
              <a:rPr lang="en-US" altLang="zh-TW" smtClean="0"/>
              <a:t> – Data Link Layer</a:t>
            </a:r>
            <a:endParaRPr lang="zh-TW" altLang="en-US" dirty="0" smtClean="0"/>
          </a:p>
        </p:txBody>
      </p:sp>
      <p:sp>
        <p:nvSpPr>
          <p:cNvPr id="51203" name="內容版面配置區 2"/>
          <p:cNvSpPr>
            <a:spLocks noGrp="1"/>
          </p:cNvSpPr>
          <p:nvPr>
            <p:ph idx="1"/>
          </p:nvPr>
        </p:nvSpPr>
        <p:spPr/>
        <p:txBody>
          <a:bodyPr/>
          <a:lstStyle/>
          <a:p>
            <a:r>
              <a:rPr lang="zh-TW" altLang="en-US" dirty="0" smtClean="0"/>
              <a:t>資料連結層和網際網路的運作，並無直接關係。</a:t>
            </a:r>
            <a:endParaRPr lang="en-US" altLang="zh-TW" dirty="0" smtClean="0"/>
          </a:p>
          <a:p>
            <a:pPr lvl="1"/>
            <a:r>
              <a:rPr lang="zh-TW" altLang="en-US" dirty="0" smtClean="0"/>
              <a:t>大多負責區域網路內，或是點對點網路的連線。</a:t>
            </a:r>
            <a:endParaRPr lang="en-US" altLang="zh-TW" dirty="0" smtClean="0"/>
          </a:p>
          <a:p>
            <a:r>
              <a:rPr lang="zh-TW" altLang="en-US" dirty="0" smtClean="0"/>
              <a:t>但要連上網際網路，得把封包交由區域網路內負責對外的路由器</a:t>
            </a:r>
            <a:r>
              <a:rPr lang="en-US" altLang="zh-TW" dirty="0" smtClean="0"/>
              <a:t>(router)</a:t>
            </a:r>
            <a:r>
              <a:rPr lang="zh-TW" altLang="en-US" dirty="0" smtClean="0"/>
              <a:t>轉送。</a:t>
            </a:r>
            <a:endParaRPr lang="en-US" altLang="zh-TW" dirty="0" smtClean="0"/>
          </a:p>
          <a:p>
            <a:endParaRPr lang="zh-TW" altLang="en-US" dirty="0" smtClean="0"/>
          </a:p>
        </p:txBody>
      </p:sp>
    </p:spTree>
    <p:extLst>
      <p:ext uri="{BB962C8B-B14F-4D97-AF65-F5344CB8AC3E}">
        <p14:creationId xmlns:p14="http://schemas.microsoft.com/office/powerpoint/2010/main" val="153813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資料連結層</a:t>
            </a:r>
            <a:r>
              <a:rPr lang="en-US" altLang="zh-TW" dirty="0"/>
              <a:t> – Data Link Layer</a:t>
            </a:r>
            <a:endParaRPr lang="zh-TW" altLang="en-US" dirty="0"/>
          </a:p>
        </p:txBody>
      </p:sp>
      <p:sp>
        <p:nvSpPr>
          <p:cNvPr id="3" name="內容版面配置區 2"/>
          <p:cNvSpPr>
            <a:spLocks noGrp="1"/>
          </p:cNvSpPr>
          <p:nvPr>
            <p:ph idx="1"/>
          </p:nvPr>
        </p:nvSpPr>
        <p:spPr/>
        <p:txBody>
          <a:bodyPr/>
          <a:lstStyle/>
          <a:p>
            <a:r>
              <a:rPr lang="zh-TW" altLang="en-US" dirty="0"/>
              <a:t>區域網路內的裝置通常用硬體編號加以識別。</a:t>
            </a:r>
            <a:endParaRPr lang="en-US" altLang="zh-TW" dirty="0"/>
          </a:p>
          <a:p>
            <a:r>
              <a:rPr lang="zh-TW" altLang="en-US" dirty="0"/>
              <a:t>上網主機的網路卡上有實體位址；路由器的網路界面上也有實體位址。</a:t>
            </a:r>
            <a:endParaRPr lang="en-US" altLang="zh-TW" dirty="0"/>
          </a:p>
          <a:p>
            <a:endParaRPr lang="zh-TW" altLang="en-US" dirty="0"/>
          </a:p>
        </p:txBody>
      </p:sp>
    </p:spTree>
    <p:extLst>
      <p:ext uri="{BB962C8B-B14F-4D97-AF65-F5344CB8AC3E}">
        <p14:creationId xmlns:p14="http://schemas.microsoft.com/office/powerpoint/2010/main" val="1225741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p:txBody>
          <a:bodyPr/>
          <a:lstStyle/>
          <a:p>
            <a:r>
              <a:rPr lang="zh-TW" altLang="en-US" smtClean="0"/>
              <a:t>資源分享</a:t>
            </a:r>
            <a:endParaRPr lang="zh-TW" altLang="en-US" dirty="0" smtClean="0"/>
          </a:p>
        </p:txBody>
      </p:sp>
      <p:sp>
        <p:nvSpPr>
          <p:cNvPr id="16387" name="內容版面配置區 2"/>
          <p:cNvSpPr>
            <a:spLocks noGrp="1"/>
          </p:cNvSpPr>
          <p:nvPr>
            <p:ph idx="1"/>
          </p:nvPr>
        </p:nvSpPr>
        <p:spPr/>
        <p:txBody>
          <a:bodyPr>
            <a:normAutofit fontScale="92500"/>
          </a:bodyPr>
          <a:lstStyle/>
          <a:p>
            <a:r>
              <a:rPr lang="zh-TW" altLang="en-US" dirty="0" smtClean="0"/>
              <a:t>資源分享也是電腦網路裡重要的應用。</a:t>
            </a:r>
            <a:endParaRPr lang="en-US" altLang="zh-TW" dirty="0" smtClean="0"/>
          </a:p>
          <a:p>
            <a:r>
              <a:rPr lang="zh-TW" altLang="en-US" dirty="0" smtClean="0"/>
              <a:t>早期的分享以檔案交換為主，透過如</a:t>
            </a:r>
            <a:r>
              <a:rPr lang="en-US" altLang="zh-TW" dirty="0" smtClean="0"/>
              <a:t>Gopher</a:t>
            </a:r>
            <a:r>
              <a:rPr lang="zh-TW" altLang="en-US" dirty="0" smtClean="0"/>
              <a:t>、</a:t>
            </a:r>
            <a:r>
              <a:rPr lang="en-US" altLang="zh-TW" dirty="0" smtClean="0"/>
              <a:t>FTP</a:t>
            </a:r>
            <a:r>
              <a:rPr lang="zh-TW" altLang="en-US" dirty="0" smtClean="0"/>
              <a:t>和網路磁碟（如</a:t>
            </a:r>
            <a:r>
              <a:rPr lang="en-US" altLang="zh-TW" dirty="0" smtClean="0"/>
              <a:t>NFS</a:t>
            </a:r>
            <a:r>
              <a:rPr lang="zh-TW" altLang="en-US" dirty="0" smtClean="0"/>
              <a:t>和網路芳鄰）等方式進行。</a:t>
            </a:r>
            <a:endParaRPr lang="en-US" altLang="zh-TW" dirty="0" smtClean="0"/>
          </a:p>
          <a:p>
            <a:r>
              <a:rPr lang="zh-TW" altLang="en-US" dirty="0" smtClean="0"/>
              <a:t>隨著技術的進步，幾乎所有的資源都可以透過網路來分享。</a:t>
            </a:r>
          </a:p>
        </p:txBody>
      </p:sp>
    </p:spTree>
    <p:extLst>
      <p:ext uri="{BB962C8B-B14F-4D97-AF65-F5344CB8AC3E}">
        <p14:creationId xmlns:p14="http://schemas.microsoft.com/office/powerpoint/2010/main" val="2153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zh-TW" altLang="en-US" dirty="0" smtClean="0"/>
              <a:t>資料連結層</a:t>
            </a:r>
            <a:r>
              <a:rPr lang="en-US" altLang="zh-TW" dirty="0" smtClean="0"/>
              <a:t> – Data Link Layer</a:t>
            </a:r>
          </a:p>
        </p:txBody>
      </p:sp>
      <p:sp>
        <p:nvSpPr>
          <p:cNvPr id="3" name="Content Placeholder 2"/>
          <p:cNvSpPr>
            <a:spLocks noGrp="1"/>
          </p:cNvSpPr>
          <p:nvPr>
            <p:ph idx="1"/>
          </p:nvPr>
        </p:nvSpPr>
        <p:spPr/>
        <p:txBody>
          <a:bodyPr>
            <a:normAutofit fontScale="77500" lnSpcReduction="20000"/>
          </a:bodyPr>
          <a:lstStyle/>
          <a:p>
            <a:r>
              <a:rPr lang="zh-TW" altLang="en-US" dirty="0" smtClean="0"/>
              <a:t>第二層。</a:t>
            </a:r>
            <a:endParaRPr lang="en-US" altLang="zh-TW" dirty="0" smtClean="0"/>
          </a:p>
          <a:p>
            <a:r>
              <a:rPr lang="zh-TW" altLang="en-US" dirty="0" smtClean="0"/>
              <a:t>處理區域網路或是點對點的網路連線。</a:t>
            </a:r>
            <a:endParaRPr lang="en-US" altLang="zh-TW" dirty="0" smtClean="0"/>
          </a:p>
          <a:p>
            <a:r>
              <a:rPr lang="zh-TW" altLang="en-US" dirty="0" smtClean="0"/>
              <a:t>提供的服務包括：</a:t>
            </a:r>
            <a:endParaRPr lang="en-US" altLang="zh-TW" dirty="0" smtClean="0"/>
          </a:p>
          <a:p>
            <a:pPr lvl="1"/>
            <a:r>
              <a:rPr lang="zh-TW" altLang="en-US" dirty="0" smtClean="0"/>
              <a:t>硬體實體位址。</a:t>
            </a:r>
            <a:endParaRPr lang="en-US" altLang="zh-TW" dirty="0" smtClean="0"/>
          </a:p>
          <a:p>
            <a:pPr lvl="1"/>
            <a:r>
              <a:rPr lang="zh-TW" altLang="en-US" dirty="0" smtClean="0"/>
              <a:t>包裝封包</a:t>
            </a:r>
            <a:r>
              <a:rPr lang="en-US" altLang="zh-TW" dirty="0" smtClean="0"/>
              <a:t>(framing)</a:t>
            </a:r>
            <a:r>
              <a:rPr lang="zh-TW" altLang="en-US" dirty="0" smtClean="0"/>
              <a:t>。</a:t>
            </a:r>
            <a:endParaRPr lang="en-US" altLang="zh-TW" dirty="0" smtClean="0"/>
          </a:p>
          <a:p>
            <a:pPr lvl="1"/>
            <a:r>
              <a:rPr lang="zh-TW" altLang="en-US" dirty="0" smtClean="0"/>
              <a:t>錯誤偵測或修正。</a:t>
            </a:r>
            <a:endParaRPr lang="en-US" altLang="zh-TW" dirty="0" smtClean="0"/>
          </a:p>
          <a:p>
            <a:pPr lvl="1"/>
            <a:r>
              <a:rPr lang="zh-TW" altLang="en-US" dirty="0" smtClean="0"/>
              <a:t>多重存取</a:t>
            </a:r>
            <a:r>
              <a:rPr lang="en-US" altLang="zh-TW" dirty="0" smtClean="0"/>
              <a:t>(multiple access)</a:t>
            </a:r>
            <a:r>
              <a:rPr lang="zh-TW" altLang="en-US" dirty="0" smtClean="0"/>
              <a:t>。</a:t>
            </a:r>
            <a:endParaRPr lang="en-US" altLang="zh-TW" dirty="0" smtClean="0"/>
          </a:p>
        </p:txBody>
      </p:sp>
    </p:spTree>
    <p:extLst>
      <p:ext uri="{BB962C8B-B14F-4D97-AF65-F5344CB8AC3E}">
        <p14:creationId xmlns:p14="http://schemas.microsoft.com/office/powerpoint/2010/main" val="17155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資料連結層</a:t>
            </a:r>
            <a:r>
              <a:rPr lang="en-US" altLang="zh-TW" dirty="0"/>
              <a:t> – Data Link Layer</a:t>
            </a:r>
            <a:endParaRPr lang="zh-TW" altLang="en-US" dirty="0"/>
          </a:p>
        </p:txBody>
      </p:sp>
      <p:sp>
        <p:nvSpPr>
          <p:cNvPr id="3" name="內容版面配置區 2"/>
          <p:cNvSpPr>
            <a:spLocks noGrp="1"/>
          </p:cNvSpPr>
          <p:nvPr>
            <p:ph idx="1"/>
          </p:nvPr>
        </p:nvSpPr>
        <p:spPr/>
        <p:txBody>
          <a:bodyPr/>
          <a:lstStyle/>
          <a:p>
            <a:r>
              <a:rPr lang="zh-TW" altLang="en-US" dirty="0"/>
              <a:t>傳輸單位為頁框</a:t>
            </a:r>
            <a:r>
              <a:rPr lang="en-US" altLang="zh-TW" dirty="0"/>
              <a:t>(frame)</a:t>
            </a:r>
            <a:r>
              <a:rPr lang="zh-TW" altLang="en-US" dirty="0"/>
              <a:t>。</a:t>
            </a:r>
            <a:endParaRPr lang="en-US" altLang="zh-TW" dirty="0"/>
          </a:p>
          <a:p>
            <a:r>
              <a:rPr lang="zh-TW" altLang="en-US" dirty="0"/>
              <a:t>常見的協定如</a:t>
            </a:r>
            <a:r>
              <a:rPr lang="en-US" altLang="ja-JP" dirty="0"/>
              <a:t>Ethernet</a:t>
            </a:r>
            <a:r>
              <a:rPr lang="zh-TW" altLang="en-US" dirty="0"/>
              <a:t>、無線網路</a:t>
            </a:r>
            <a:r>
              <a:rPr lang="en-US" altLang="zh-TW" dirty="0"/>
              <a:t>802.11</a:t>
            </a:r>
            <a:r>
              <a:rPr lang="zh-TW" altLang="en-US" dirty="0"/>
              <a:t>、</a:t>
            </a:r>
            <a:r>
              <a:rPr lang="en-US" altLang="ja-JP" dirty="0"/>
              <a:t>PPP</a:t>
            </a:r>
            <a:r>
              <a:rPr lang="zh-TW" altLang="en-US" dirty="0"/>
              <a:t>等。</a:t>
            </a:r>
            <a:endParaRPr lang="en-US" altLang="zh-TW" dirty="0"/>
          </a:p>
          <a:p>
            <a:endParaRPr lang="zh-TW" altLang="en-US" dirty="0"/>
          </a:p>
        </p:txBody>
      </p:sp>
    </p:spTree>
    <p:extLst>
      <p:ext uri="{BB962C8B-B14F-4D97-AF65-F5344CB8AC3E}">
        <p14:creationId xmlns:p14="http://schemas.microsoft.com/office/powerpoint/2010/main" val="21879188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zh-TW" altLang="en-US" smtClean="0"/>
              <a:t>實體層</a:t>
            </a:r>
            <a:r>
              <a:rPr lang="en-US" altLang="zh-TW" smtClean="0"/>
              <a:t> – Physical Layer</a:t>
            </a:r>
            <a:endParaRPr lang="en-US" altLang="zh-TW" dirty="0" smtClean="0"/>
          </a:p>
        </p:txBody>
      </p:sp>
      <p:sp>
        <p:nvSpPr>
          <p:cNvPr id="53251" name="Content Placeholder 2"/>
          <p:cNvSpPr>
            <a:spLocks noGrp="1"/>
          </p:cNvSpPr>
          <p:nvPr>
            <p:ph idx="1"/>
          </p:nvPr>
        </p:nvSpPr>
        <p:spPr/>
        <p:txBody>
          <a:bodyPr>
            <a:normAutofit lnSpcReduction="10000"/>
          </a:bodyPr>
          <a:lstStyle/>
          <a:p>
            <a:r>
              <a:rPr lang="zh-TW" altLang="en-US" dirty="0" smtClean="0"/>
              <a:t>第一層。</a:t>
            </a:r>
            <a:endParaRPr lang="en-US" altLang="zh-TW" dirty="0" smtClean="0"/>
          </a:p>
          <a:p>
            <a:r>
              <a:rPr lang="zh-TW" altLang="en-US" dirty="0" smtClean="0"/>
              <a:t>主要將資料轉為硬體訊號傳送。</a:t>
            </a:r>
            <a:endParaRPr lang="en-US" altLang="zh-TW" dirty="0" smtClean="0"/>
          </a:p>
          <a:p>
            <a:r>
              <a:rPr lang="zh-TW" altLang="en-US" dirty="0" smtClean="0"/>
              <a:t>傳送的單位為位元</a:t>
            </a:r>
            <a:r>
              <a:rPr lang="en-US" altLang="zh-TW" dirty="0" smtClean="0"/>
              <a:t>(bit)</a:t>
            </a:r>
            <a:r>
              <a:rPr lang="zh-TW" altLang="en-US" dirty="0" smtClean="0"/>
              <a:t>。</a:t>
            </a:r>
            <a:endParaRPr lang="en-US" altLang="zh-TW" dirty="0" smtClean="0"/>
          </a:p>
          <a:p>
            <a:r>
              <a:rPr lang="zh-TW" altLang="en-US" dirty="0" smtClean="0"/>
              <a:t>可能透過各種不同的傳輸媒介進行傳送，如電子訊號、光學訊號、或是電磁波。</a:t>
            </a:r>
          </a:p>
        </p:txBody>
      </p:sp>
    </p:spTree>
    <p:extLst>
      <p:ext uri="{BB962C8B-B14F-4D97-AF65-F5344CB8AC3E}">
        <p14:creationId xmlns:p14="http://schemas.microsoft.com/office/powerpoint/2010/main" val="360836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zh-TW" smtClean="0"/>
              <a:t>TCP/IP</a:t>
            </a:r>
            <a:r>
              <a:rPr lang="zh-TW" altLang="en-US" smtClean="0"/>
              <a:t>模型</a:t>
            </a:r>
          </a:p>
        </p:txBody>
      </p:sp>
      <p:sp>
        <p:nvSpPr>
          <p:cNvPr id="54275" name="Content Placeholder 2"/>
          <p:cNvSpPr>
            <a:spLocks noGrp="1"/>
          </p:cNvSpPr>
          <p:nvPr>
            <p:ph idx="1"/>
          </p:nvPr>
        </p:nvSpPr>
        <p:spPr>
          <a:xfrm>
            <a:off x="457200" y="1660399"/>
            <a:ext cx="3889775" cy="2934224"/>
          </a:xfrm>
        </p:spPr>
        <p:txBody>
          <a:bodyPr/>
          <a:lstStyle/>
          <a:p>
            <a:r>
              <a:rPr lang="zh-TW" altLang="en-US" dirty="0" smtClean="0"/>
              <a:t>從實作的角度而言，</a:t>
            </a:r>
            <a:r>
              <a:rPr lang="en-US" altLang="zh-TW" dirty="0" smtClean="0"/>
              <a:t>OSI</a:t>
            </a:r>
            <a:r>
              <a:rPr lang="zh-TW" altLang="en-US" dirty="0" smtClean="0"/>
              <a:t>可能</a:t>
            </a:r>
            <a:r>
              <a:rPr lang="zh-TW" altLang="en-US" dirty="0"/>
              <a:t>太過複雜。</a:t>
            </a:r>
            <a:endParaRPr lang="en-US" altLang="zh-TW" dirty="0" smtClean="0"/>
          </a:p>
          <a:p>
            <a:r>
              <a:rPr lang="en-US" altLang="zh-TW" dirty="0" smtClean="0"/>
              <a:t>TCP/IP</a:t>
            </a:r>
            <a:r>
              <a:rPr lang="zh-TW" altLang="en-US" dirty="0" smtClean="0"/>
              <a:t>模型為一個較簡化的模型</a:t>
            </a:r>
            <a:r>
              <a:rPr lang="en-US" altLang="zh-TW" dirty="0" smtClean="0"/>
              <a:t> – </a:t>
            </a:r>
            <a:r>
              <a:rPr lang="zh-TW" altLang="en-US" dirty="0" smtClean="0"/>
              <a:t>只有</a:t>
            </a:r>
            <a:r>
              <a:rPr lang="zh-TW" altLang="en-US" dirty="0"/>
              <a:t>四層。</a:t>
            </a:r>
            <a:endParaRPr lang="zh-TW" altLang="en-US" dirty="0" smtClean="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2010" y="1356615"/>
            <a:ext cx="3293929" cy="3417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3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zh-TW" dirty="0" smtClean="0"/>
              <a:t>5-5 </a:t>
            </a:r>
            <a:r>
              <a:rPr lang="zh-TW" altLang="en-US" dirty="0" smtClean="0"/>
              <a:t>常見的網路設備</a:t>
            </a:r>
          </a:p>
        </p:txBody>
      </p:sp>
      <p:sp>
        <p:nvSpPr>
          <p:cNvPr id="55299" name="Content Placeholder 2"/>
          <p:cNvSpPr>
            <a:spLocks noGrp="1"/>
          </p:cNvSpPr>
          <p:nvPr>
            <p:ph idx="1"/>
          </p:nvPr>
        </p:nvSpPr>
        <p:spPr/>
        <p:txBody>
          <a:bodyPr>
            <a:normAutofit/>
          </a:bodyPr>
          <a:lstStyle/>
          <a:p>
            <a:r>
              <a:rPr lang="zh-TW" altLang="en-US" dirty="0" smtClean="0"/>
              <a:t>網路設備的分級和網路協定一樣，是使用</a:t>
            </a:r>
            <a:r>
              <a:rPr lang="en-US" altLang="zh-TW" dirty="0" smtClean="0"/>
              <a:t>OSI</a:t>
            </a:r>
            <a:r>
              <a:rPr lang="zh-TW" altLang="en-US" dirty="0" smtClean="0"/>
              <a:t>模型。</a:t>
            </a:r>
            <a:endParaRPr lang="en-US" altLang="zh-TW" dirty="0" smtClean="0"/>
          </a:p>
          <a:p>
            <a:r>
              <a:rPr lang="en-US" altLang="zh-TW" dirty="0" smtClean="0"/>
              <a:t>TCP/IP</a:t>
            </a:r>
            <a:r>
              <a:rPr lang="zh-TW" altLang="en-US" dirty="0" smtClean="0"/>
              <a:t>模型只有</a:t>
            </a:r>
            <a:r>
              <a:rPr lang="zh-TW" altLang="en-US" dirty="0" smtClean="0">
                <a:solidFill>
                  <a:srgbClr val="C00000"/>
                </a:solidFill>
              </a:rPr>
              <a:t>實作</a:t>
            </a:r>
            <a:r>
              <a:rPr lang="zh-TW" altLang="en-US" dirty="0" smtClean="0"/>
              <a:t>時使用，一般討論網路設備或是網路協定，都是使用</a:t>
            </a:r>
            <a:r>
              <a:rPr lang="en-US" altLang="zh-TW" dirty="0" smtClean="0">
                <a:solidFill>
                  <a:srgbClr val="C00000"/>
                </a:solidFill>
              </a:rPr>
              <a:t>OSI</a:t>
            </a:r>
            <a:r>
              <a:rPr lang="zh-TW" altLang="en-US" dirty="0" smtClean="0">
                <a:solidFill>
                  <a:srgbClr val="C00000"/>
                </a:solidFill>
              </a:rPr>
              <a:t>模型</a:t>
            </a:r>
            <a:r>
              <a:rPr lang="zh-TW" altLang="en-US" dirty="0" smtClean="0"/>
              <a:t>。</a:t>
            </a:r>
            <a:endParaRPr lang="en-US" altLang="zh-TW" dirty="0" smtClean="0"/>
          </a:p>
        </p:txBody>
      </p:sp>
    </p:spTree>
    <p:extLst>
      <p:ext uri="{BB962C8B-B14F-4D97-AF65-F5344CB8AC3E}">
        <p14:creationId xmlns:p14="http://schemas.microsoft.com/office/powerpoint/2010/main" val="10879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 </a:t>
            </a:r>
            <a:r>
              <a:rPr lang="zh-TW" altLang="en-US"/>
              <a:t>常見的網路設備</a:t>
            </a:r>
          </a:p>
        </p:txBody>
      </p:sp>
      <p:sp>
        <p:nvSpPr>
          <p:cNvPr id="3" name="內容版面配置區 2"/>
          <p:cNvSpPr>
            <a:spLocks noGrp="1"/>
          </p:cNvSpPr>
          <p:nvPr>
            <p:ph idx="1"/>
          </p:nvPr>
        </p:nvSpPr>
        <p:spPr/>
        <p:txBody>
          <a:bodyPr/>
          <a:lstStyle/>
          <a:p>
            <a:r>
              <a:rPr lang="zh-TW" altLang="en-US" dirty="0"/>
              <a:t>網路上傳送的封包，包含</a:t>
            </a:r>
            <a:r>
              <a:rPr lang="en-US" altLang="zh-TW" dirty="0"/>
              <a:t>OSI</a:t>
            </a:r>
            <a:r>
              <a:rPr lang="zh-TW" altLang="en-US" dirty="0"/>
              <a:t>模型各層的資訊。</a:t>
            </a:r>
            <a:endParaRPr lang="en-US" altLang="zh-TW" dirty="0"/>
          </a:p>
          <a:p>
            <a:r>
              <a:rPr lang="zh-TW" altLang="en-US" dirty="0"/>
              <a:t>設備的分級取決於該設備可以處理到網路封包裡的哪一層協定的標頭。</a:t>
            </a:r>
          </a:p>
          <a:p>
            <a:endParaRPr lang="zh-TW" altLang="en-US" dirty="0"/>
          </a:p>
        </p:txBody>
      </p:sp>
    </p:spTree>
    <p:extLst>
      <p:ext uri="{BB962C8B-B14F-4D97-AF65-F5344CB8AC3E}">
        <p14:creationId xmlns:p14="http://schemas.microsoft.com/office/powerpoint/2010/main" val="4174437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zh-TW" altLang="en-US" smtClean="0"/>
              <a:t>網路卡</a:t>
            </a:r>
            <a:r>
              <a:rPr lang="en-US" altLang="zh-TW" smtClean="0"/>
              <a:t> – network interface card</a:t>
            </a:r>
            <a:endParaRPr lang="en-US" altLang="zh-TW" dirty="0" smtClean="0"/>
          </a:p>
        </p:txBody>
      </p:sp>
      <p:sp>
        <p:nvSpPr>
          <p:cNvPr id="56323" name="Content Placeholder 2"/>
          <p:cNvSpPr>
            <a:spLocks noGrp="1"/>
          </p:cNvSpPr>
          <p:nvPr>
            <p:ph idx="1"/>
          </p:nvPr>
        </p:nvSpPr>
        <p:spPr/>
        <p:txBody>
          <a:bodyPr/>
          <a:lstStyle/>
          <a:p>
            <a:r>
              <a:rPr lang="zh-TW" altLang="en-US" smtClean="0"/>
              <a:t>網路卡是連上網路的必要設備。</a:t>
            </a:r>
            <a:endParaRPr lang="en-US" altLang="zh-TW" smtClean="0"/>
          </a:p>
          <a:p>
            <a:r>
              <a:rPr lang="zh-TW" altLang="en-US" smtClean="0"/>
              <a:t>網路卡屬於第二層</a:t>
            </a:r>
            <a:r>
              <a:rPr lang="en-US" altLang="zh-TW" smtClean="0"/>
              <a:t>(layer 2)</a:t>
            </a:r>
            <a:r>
              <a:rPr lang="zh-TW" altLang="en-US" smtClean="0"/>
              <a:t>的設備。</a:t>
            </a:r>
            <a:endParaRPr lang="en-US" altLang="zh-TW" smtClean="0"/>
          </a:p>
          <a:p>
            <a:pPr lvl="1"/>
            <a:r>
              <a:rPr lang="zh-TW" altLang="en-US" smtClean="0"/>
              <a:t>處理第一層的各種硬體訊號。</a:t>
            </a:r>
            <a:endParaRPr lang="en-US" altLang="zh-TW" smtClean="0"/>
          </a:p>
          <a:p>
            <a:pPr lvl="1"/>
            <a:r>
              <a:rPr lang="zh-TW" altLang="en-US" smtClean="0"/>
              <a:t>以硬體或軔體處理第二層的協定。</a:t>
            </a:r>
            <a:endParaRPr lang="zh-TW" altLang="en-US" dirty="0" smtClean="0"/>
          </a:p>
        </p:txBody>
      </p:sp>
    </p:spTree>
    <p:extLst>
      <p:ext uri="{BB962C8B-B14F-4D97-AF65-F5344CB8AC3E}">
        <p14:creationId xmlns:p14="http://schemas.microsoft.com/office/powerpoint/2010/main" val="332598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806665"/>
            <a:ext cx="4522664" cy="168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231740" y="3862041"/>
            <a:ext cx="5400600"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defRPr/>
            </a:pPr>
            <a:r>
              <a:rPr lang="en-US" altLang="zh-TW" sz="2000" dirty="0">
                <a:latin typeface="微軟正黑體" panose="020B0604030504040204" pitchFamily="34" charset="-120"/>
                <a:ea typeface="微軟正黑體" panose="020B0604030504040204" pitchFamily="34" charset="-120"/>
              </a:rPr>
              <a:t>PCI</a:t>
            </a:r>
            <a:r>
              <a:rPr lang="zh-TW" altLang="en-US" sz="2000" dirty="0">
                <a:latin typeface="微軟正黑體" panose="020B0604030504040204" pitchFamily="34" charset="-120"/>
                <a:ea typeface="微軟正黑體" panose="020B0604030504040204" pitchFamily="34" charset="-120"/>
              </a:rPr>
              <a:t>介面的</a:t>
            </a:r>
            <a:r>
              <a:rPr lang="en-US" altLang="zh-TW" sz="2000" dirty="0">
                <a:latin typeface="微軟正黑體" panose="020B0604030504040204" pitchFamily="34" charset="-120"/>
                <a:ea typeface="微軟正黑體" panose="020B0604030504040204" pitchFamily="34" charset="-120"/>
              </a:rPr>
              <a:t>10/100 Mbps Ethernet</a:t>
            </a:r>
            <a:r>
              <a:rPr lang="zh-TW" altLang="en-US" sz="2000" dirty="0">
                <a:latin typeface="微軟正黑體" panose="020B0604030504040204" pitchFamily="34" charset="-120"/>
                <a:ea typeface="微軟正黑體" panose="020B0604030504040204" pitchFamily="34" charset="-120"/>
              </a:rPr>
              <a:t>網路介面卡（左）、</a:t>
            </a:r>
            <a:r>
              <a:rPr lang="en-US" altLang="zh-TW" sz="2000" dirty="0">
                <a:latin typeface="微軟正黑體" panose="020B0604030504040204" pitchFamily="34" charset="-120"/>
                <a:ea typeface="微軟正黑體" panose="020B0604030504040204" pitchFamily="34" charset="-120"/>
              </a:rPr>
              <a:t>PCI</a:t>
            </a:r>
            <a:r>
              <a:rPr lang="zh-TW" altLang="en-US" sz="2000" dirty="0">
                <a:latin typeface="微軟正黑體" panose="020B0604030504040204" pitchFamily="34" charset="-120"/>
                <a:ea typeface="微軟正黑體" panose="020B0604030504040204" pitchFamily="34" charset="-120"/>
              </a:rPr>
              <a:t>介面的</a:t>
            </a:r>
            <a:r>
              <a:rPr lang="en-US" altLang="zh-TW" sz="2000" dirty="0">
                <a:latin typeface="微軟正黑體" panose="020B0604030504040204" pitchFamily="34" charset="-120"/>
                <a:ea typeface="微軟正黑體" panose="020B0604030504040204" pitchFamily="34" charset="-120"/>
              </a:rPr>
              <a:t>802.11G</a:t>
            </a:r>
            <a:r>
              <a:rPr lang="zh-TW" altLang="en-US" sz="2000" dirty="0">
                <a:latin typeface="微軟正黑體" panose="020B0604030504040204" pitchFamily="34" charset="-120"/>
                <a:ea typeface="微軟正黑體" panose="020B0604030504040204" pitchFamily="34" charset="-120"/>
              </a:rPr>
              <a:t>無線網路卡（右）</a:t>
            </a:r>
          </a:p>
        </p:txBody>
      </p:sp>
    </p:spTree>
    <p:extLst>
      <p:ext uri="{BB962C8B-B14F-4D97-AF65-F5344CB8AC3E}">
        <p14:creationId xmlns:p14="http://schemas.microsoft.com/office/powerpoint/2010/main" val="3689060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zh-TW" altLang="en-US" smtClean="0"/>
              <a:t>中繼器</a:t>
            </a:r>
            <a:r>
              <a:rPr lang="en-US" altLang="zh-TW" smtClean="0"/>
              <a:t> – Repeater</a:t>
            </a:r>
            <a:endParaRPr lang="en-US" altLang="zh-TW" dirty="0" smtClean="0"/>
          </a:p>
        </p:txBody>
      </p:sp>
      <p:sp>
        <p:nvSpPr>
          <p:cNvPr id="57347" name="Content Placeholder 2"/>
          <p:cNvSpPr>
            <a:spLocks noGrp="1"/>
          </p:cNvSpPr>
          <p:nvPr>
            <p:ph idx="1"/>
          </p:nvPr>
        </p:nvSpPr>
        <p:spPr/>
        <p:txBody>
          <a:bodyPr/>
          <a:lstStyle/>
          <a:p>
            <a:r>
              <a:rPr lang="zh-TW" altLang="en-US" smtClean="0"/>
              <a:t>中繼器主要目的是延長網路線的長度。</a:t>
            </a:r>
            <a:endParaRPr lang="en-US" altLang="zh-TW" smtClean="0"/>
          </a:p>
          <a:p>
            <a:r>
              <a:rPr lang="zh-TW" altLang="en-US" smtClean="0"/>
              <a:t>可以想像是一種強波器</a:t>
            </a:r>
            <a:r>
              <a:rPr lang="en-US" altLang="zh-TW" smtClean="0"/>
              <a:t> – </a:t>
            </a:r>
            <a:r>
              <a:rPr lang="zh-TW" altLang="en-US" smtClean="0"/>
              <a:t>負責增強網路訊號。</a:t>
            </a:r>
            <a:endParaRPr lang="en-US" altLang="zh-TW" smtClean="0"/>
          </a:p>
          <a:p>
            <a:pPr lvl="1"/>
            <a:r>
              <a:rPr lang="zh-TW" altLang="en-US" smtClean="0"/>
              <a:t>單一線路長度或是傳輸距離有限，所以需要在中間加強訊號，讓訊號可以傳得更遠。</a:t>
            </a:r>
            <a:endParaRPr lang="en-US" altLang="zh-TW" smtClean="0"/>
          </a:p>
          <a:p>
            <a:pPr lvl="1"/>
            <a:r>
              <a:rPr lang="zh-TW" altLang="en-US" smtClean="0"/>
              <a:t>屬於第一層的設備。</a:t>
            </a:r>
            <a:endParaRPr lang="en-US" altLang="zh-TW" smtClean="0"/>
          </a:p>
          <a:p>
            <a:endParaRPr lang="en-US" altLang="zh-TW" dirty="0" smtClean="0"/>
          </a:p>
        </p:txBody>
      </p:sp>
    </p:spTree>
    <p:extLst>
      <p:ext uri="{BB962C8B-B14F-4D97-AF65-F5344CB8AC3E}">
        <p14:creationId xmlns:p14="http://schemas.microsoft.com/office/powerpoint/2010/main" val="295433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zh-TW" altLang="en-US" smtClean="0"/>
              <a:t>集線器</a:t>
            </a:r>
            <a:r>
              <a:rPr lang="en-US" altLang="zh-TW" smtClean="0"/>
              <a:t> – Hub</a:t>
            </a:r>
            <a:endParaRPr lang="en-US" altLang="zh-TW" dirty="0" smtClean="0"/>
          </a:p>
        </p:txBody>
      </p:sp>
      <p:sp>
        <p:nvSpPr>
          <p:cNvPr id="58371" name="Content Placeholder 2"/>
          <p:cNvSpPr>
            <a:spLocks noGrp="1"/>
          </p:cNvSpPr>
          <p:nvPr>
            <p:ph idx="1"/>
          </p:nvPr>
        </p:nvSpPr>
        <p:spPr/>
        <p:txBody>
          <a:bodyPr>
            <a:normAutofit lnSpcReduction="10000"/>
          </a:bodyPr>
          <a:lstStyle/>
          <a:p>
            <a:r>
              <a:rPr lang="zh-TW" altLang="en-US" smtClean="0"/>
              <a:t>屬於第一層的網路設備。</a:t>
            </a:r>
            <a:endParaRPr lang="en-US" altLang="zh-TW" smtClean="0"/>
          </a:p>
          <a:p>
            <a:r>
              <a:rPr lang="zh-TW" altLang="en-US" smtClean="0"/>
              <a:t>可以建置匯流排式的網路環境。</a:t>
            </a:r>
            <a:endParaRPr lang="en-US" altLang="zh-TW" smtClean="0"/>
          </a:p>
          <a:p>
            <a:r>
              <a:rPr lang="zh-TW" altLang="en-US" smtClean="0"/>
              <a:t>訊號從任一連接埠傳送進來後，複製到其他所有的連接埠。</a:t>
            </a:r>
            <a:endParaRPr lang="en-US" altLang="zh-TW" smtClean="0"/>
          </a:p>
          <a:p>
            <a:r>
              <a:rPr lang="zh-TW" altLang="en-US" smtClean="0"/>
              <a:t>同樣會有碰撞的問題。</a:t>
            </a:r>
            <a:endParaRPr lang="zh-TW" altLang="en-US" dirty="0" smtClean="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050" y="3471850"/>
            <a:ext cx="2224658" cy="1468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6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zh-TW" altLang="en-US" smtClean="0"/>
              <a:t>電子商務</a:t>
            </a:r>
            <a:endParaRPr lang="zh-TW" altLang="en-US" dirty="0" smtClean="0"/>
          </a:p>
        </p:txBody>
      </p:sp>
      <p:graphicFrame>
        <p:nvGraphicFramePr>
          <p:cNvPr id="5" name="內容版面配置區 5"/>
          <p:cNvGraphicFramePr>
            <a:graphicFrameLocks noGrp="1"/>
          </p:cNvGraphicFramePr>
          <p:nvPr>
            <p:ph idx="1"/>
            <p:extLst>
              <p:ext uri="{D42A27DB-BD31-4B8C-83A1-F6EECF244321}">
                <p14:modId xmlns:p14="http://schemas.microsoft.com/office/powerpoint/2010/main" val="3030731473"/>
              </p:ext>
            </p:extLst>
          </p:nvPr>
        </p:nvGraphicFramePr>
        <p:xfrm>
          <a:off x="881590" y="1401620"/>
          <a:ext cx="7605845" cy="361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7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zh-TW" altLang="en-US" smtClean="0"/>
              <a:t>橋接器</a:t>
            </a:r>
            <a:r>
              <a:rPr lang="en-US" altLang="zh-TW" smtClean="0"/>
              <a:t> – Bridge</a:t>
            </a:r>
            <a:endParaRPr lang="en-US" altLang="zh-TW" dirty="0" smtClean="0"/>
          </a:p>
        </p:txBody>
      </p:sp>
      <p:sp>
        <p:nvSpPr>
          <p:cNvPr id="59395" name="Content Placeholder 2"/>
          <p:cNvSpPr>
            <a:spLocks noGrp="1"/>
          </p:cNvSpPr>
          <p:nvPr>
            <p:ph idx="1"/>
          </p:nvPr>
        </p:nvSpPr>
        <p:spPr/>
        <p:txBody>
          <a:bodyPr>
            <a:normAutofit fontScale="92500" lnSpcReduction="20000"/>
          </a:bodyPr>
          <a:lstStyle/>
          <a:p>
            <a:r>
              <a:rPr lang="zh-TW" altLang="en-US" smtClean="0"/>
              <a:t>屬於第二層的網路設備。</a:t>
            </a:r>
            <a:endParaRPr lang="en-US" altLang="zh-TW" smtClean="0"/>
          </a:p>
          <a:p>
            <a:r>
              <a:rPr lang="zh-TW" altLang="en-US" smtClean="0"/>
              <a:t>將二個或多個實體網路連接在一起。</a:t>
            </a:r>
            <a:endParaRPr lang="en-US" altLang="zh-TW" smtClean="0"/>
          </a:p>
          <a:p>
            <a:r>
              <a:rPr lang="zh-TW" altLang="en-US" smtClean="0"/>
              <a:t>每個實體網路可以不同的第二層協定運作。</a:t>
            </a:r>
            <a:endParaRPr lang="en-US" altLang="zh-TW" smtClean="0"/>
          </a:p>
          <a:p>
            <a:pPr lvl="1"/>
            <a:r>
              <a:rPr lang="zh-TW" altLang="en-US" smtClean="0"/>
              <a:t>常見的例子如：橋接有線網路和無線網路的橋接器。</a:t>
            </a:r>
            <a:endParaRPr lang="en-US" altLang="zh-TW" smtClean="0"/>
          </a:p>
          <a:p>
            <a:pPr lvl="1"/>
            <a:r>
              <a:rPr lang="zh-TW" altLang="en-US" smtClean="0"/>
              <a:t>有線網路常使用</a:t>
            </a:r>
            <a:r>
              <a:rPr lang="en-US" altLang="zh-TW" smtClean="0"/>
              <a:t>802.3</a:t>
            </a:r>
            <a:r>
              <a:rPr lang="zh-TW" altLang="en-US" smtClean="0"/>
              <a:t>或是</a:t>
            </a:r>
            <a:r>
              <a:rPr lang="en-US" altLang="zh-TW" smtClean="0"/>
              <a:t>Ethernet</a:t>
            </a:r>
            <a:r>
              <a:rPr lang="zh-TW" altLang="en-US" smtClean="0"/>
              <a:t>協定。</a:t>
            </a:r>
            <a:endParaRPr lang="en-US" altLang="zh-TW" smtClean="0"/>
          </a:p>
          <a:p>
            <a:pPr lvl="1"/>
            <a:r>
              <a:rPr lang="zh-TW" altLang="en-US" smtClean="0"/>
              <a:t>無線網路常使用</a:t>
            </a:r>
            <a:r>
              <a:rPr lang="en-US" altLang="zh-TW" smtClean="0"/>
              <a:t>802.11</a:t>
            </a:r>
            <a:r>
              <a:rPr lang="zh-TW" altLang="en-US" smtClean="0"/>
              <a:t>協定。</a:t>
            </a:r>
            <a:endParaRPr lang="zh-TW" altLang="en-US" dirty="0" smtClean="0"/>
          </a:p>
        </p:txBody>
      </p:sp>
    </p:spTree>
    <p:extLst>
      <p:ext uri="{BB962C8B-B14F-4D97-AF65-F5344CB8AC3E}">
        <p14:creationId xmlns:p14="http://schemas.microsoft.com/office/powerpoint/2010/main" val="26280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zh-TW" altLang="en-US" smtClean="0"/>
              <a:t>交換器</a:t>
            </a:r>
            <a:r>
              <a:rPr lang="en-US" altLang="zh-TW" smtClean="0"/>
              <a:t> – Switch </a:t>
            </a:r>
            <a:endParaRPr lang="en-US" altLang="zh-TW" dirty="0" smtClean="0"/>
          </a:p>
        </p:txBody>
      </p:sp>
      <p:sp>
        <p:nvSpPr>
          <p:cNvPr id="60419" name="Content Placeholder 2"/>
          <p:cNvSpPr>
            <a:spLocks noGrp="1"/>
          </p:cNvSpPr>
          <p:nvPr>
            <p:ph idx="1"/>
          </p:nvPr>
        </p:nvSpPr>
        <p:spPr/>
        <p:txBody>
          <a:bodyPr>
            <a:normAutofit fontScale="85000" lnSpcReduction="10000"/>
          </a:bodyPr>
          <a:lstStyle/>
          <a:p>
            <a:r>
              <a:rPr lang="zh-TW" altLang="en-US" smtClean="0"/>
              <a:t>屬於第二層的網路設備，外觀和集線器沒有太大差別。</a:t>
            </a:r>
            <a:endParaRPr lang="en-US" altLang="zh-TW" smtClean="0"/>
          </a:p>
          <a:p>
            <a:r>
              <a:rPr lang="zh-TW" altLang="en-US" smtClean="0"/>
              <a:t>可依據第二層的協定，進行連接埠學習的功能，以降低封包碰撞的機率。</a:t>
            </a:r>
            <a:endParaRPr lang="en-US" altLang="zh-TW" smtClean="0"/>
          </a:p>
          <a:p>
            <a:pPr lvl="1"/>
            <a:r>
              <a:rPr lang="zh-TW" altLang="en-US" smtClean="0"/>
              <a:t>建立硬體實體位址和網路孔連接埠的對應關係。</a:t>
            </a:r>
            <a:endParaRPr lang="en-US" altLang="zh-TW" smtClean="0"/>
          </a:p>
          <a:p>
            <a:pPr lvl="1"/>
            <a:r>
              <a:rPr lang="zh-TW" altLang="en-US" smtClean="0"/>
              <a:t>接收封包後，依據封包目的地的實體位址，轉送到相對應的網路孔連接埠。</a:t>
            </a:r>
            <a:endParaRPr lang="zh-TW" altLang="en-US" dirty="0" smtClean="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4023310"/>
            <a:ext cx="3465385" cy="618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87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zh-TW" altLang="en-US" smtClean="0"/>
              <a:t>路由器</a:t>
            </a:r>
            <a:r>
              <a:rPr lang="en-US" altLang="zh-TW" smtClean="0"/>
              <a:t> – Router </a:t>
            </a:r>
            <a:endParaRPr lang="en-US" altLang="zh-TW" dirty="0" smtClean="0"/>
          </a:p>
        </p:txBody>
      </p:sp>
      <p:sp>
        <p:nvSpPr>
          <p:cNvPr id="61443" name="Content Placeholder 2"/>
          <p:cNvSpPr>
            <a:spLocks noGrp="1"/>
          </p:cNvSpPr>
          <p:nvPr>
            <p:ph idx="1"/>
          </p:nvPr>
        </p:nvSpPr>
        <p:spPr/>
        <p:txBody>
          <a:bodyPr/>
          <a:lstStyle/>
          <a:p>
            <a:r>
              <a:rPr lang="zh-TW" altLang="en-US" dirty="0" smtClean="0"/>
              <a:t>屬於第三層的網路設備。</a:t>
            </a:r>
            <a:endParaRPr lang="en-US" altLang="zh-TW" dirty="0" smtClean="0"/>
          </a:p>
          <a:p>
            <a:r>
              <a:rPr lang="zh-TW" altLang="en-US" dirty="0" smtClean="0"/>
              <a:t>依據第三層的網路位址，進行封包的傳送轉發。</a:t>
            </a:r>
            <a:endParaRPr lang="en-US" altLang="zh-TW" dirty="0" smtClean="0"/>
          </a:p>
          <a:p>
            <a:r>
              <a:rPr lang="zh-TW" altLang="en-US" dirty="0" smtClean="0"/>
              <a:t>傳送的規則可以是手動設定，或是自動學習。</a:t>
            </a:r>
            <a:endParaRPr lang="en-US" altLang="zh-TW" dirty="0" smtClean="0"/>
          </a:p>
          <a:p>
            <a:pPr lvl="1"/>
            <a:r>
              <a:rPr lang="zh-TW" altLang="en-US" dirty="0" smtClean="0"/>
              <a:t>路由表</a:t>
            </a:r>
            <a:r>
              <a:rPr lang="en-US" altLang="zh-TW" dirty="0" smtClean="0"/>
              <a:t>(routing table)</a:t>
            </a:r>
            <a:r>
              <a:rPr lang="zh-TW" altLang="en-US" dirty="0" smtClean="0"/>
              <a:t>。</a:t>
            </a:r>
            <a:endParaRPr lang="en-US" altLang="zh-TW" dirty="0" smtClean="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060" y="3459035"/>
            <a:ext cx="2565285" cy="147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1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zh-TW" altLang="en-US" dirty="0" smtClean="0"/>
              <a:t>無線網路存取點</a:t>
            </a:r>
            <a:r>
              <a:rPr lang="en-US" altLang="zh-TW" dirty="0" smtClean="0"/>
              <a:t> – Wireless AP</a:t>
            </a:r>
          </a:p>
        </p:txBody>
      </p:sp>
      <p:sp>
        <p:nvSpPr>
          <p:cNvPr id="62467" name="Content Placeholder 2"/>
          <p:cNvSpPr>
            <a:spLocks noGrp="1"/>
          </p:cNvSpPr>
          <p:nvPr>
            <p:ph idx="1"/>
          </p:nvPr>
        </p:nvSpPr>
        <p:spPr/>
        <p:txBody>
          <a:bodyPr>
            <a:normAutofit/>
          </a:bodyPr>
          <a:lstStyle/>
          <a:p>
            <a:r>
              <a:rPr lang="zh-TW" altLang="en-US" dirty="0" smtClean="0"/>
              <a:t>屬於第二層的網路設備。</a:t>
            </a:r>
            <a:endParaRPr lang="en-US" altLang="zh-TW" dirty="0" smtClean="0"/>
          </a:p>
          <a:p>
            <a:r>
              <a:rPr lang="zh-TW" altLang="en-US" dirty="0" smtClean="0"/>
              <a:t>橋接無線網路的使用者至有線網路或是電信網路</a:t>
            </a:r>
            <a:r>
              <a:rPr lang="en-US" altLang="zh-TW" dirty="0" smtClean="0"/>
              <a:t> – </a:t>
            </a:r>
            <a:r>
              <a:rPr lang="zh-TW" altLang="en-US" dirty="0" smtClean="0"/>
              <a:t>橋接器的功能屬於第二層。</a:t>
            </a:r>
            <a:endParaRPr lang="en-US" altLang="zh-TW" dirty="0" smtClean="0"/>
          </a:p>
          <a:p>
            <a:r>
              <a:rPr lang="zh-TW" altLang="en-US" dirty="0" smtClean="0"/>
              <a:t>有一些設備也提供</a:t>
            </a:r>
            <a:r>
              <a:rPr lang="en-US" altLang="zh-TW" dirty="0" smtClean="0"/>
              <a:t>IP</a:t>
            </a:r>
            <a:r>
              <a:rPr lang="zh-TW" altLang="en-US" dirty="0" smtClean="0"/>
              <a:t>分享、防火牆等功能。</a:t>
            </a:r>
            <a:endParaRPr lang="en-US" altLang="zh-TW" dirty="0" smtClean="0"/>
          </a:p>
        </p:txBody>
      </p:sp>
    </p:spTree>
    <p:extLst>
      <p:ext uri="{BB962C8B-B14F-4D97-AF65-F5344CB8AC3E}">
        <p14:creationId xmlns:p14="http://schemas.microsoft.com/office/powerpoint/2010/main" val="351792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無線網路存取點</a:t>
            </a:r>
            <a:r>
              <a:rPr lang="en-US" altLang="zh-TW" dirty="0"/>
              <a:t> – Wireless AP</a:t>
            </a:r>
            <a:endParaRPr lang="zh-TW" altLang="en-US" dirty="0"/>
          </a:p>
        </p:txBody>
      </p:sp>
      <p:sp>
        <p:nvSpPr>
          <p:cNvPr id="3" name="內容版面配置區 2"/>
          <p:cNvSpPr>
            <a:spLocks noGrp="1"/>
          </p:cNvSpPr>
          <p:nvPr>
            <p:ph idx="1"/>
          </p:nvPr>
        </p:nvSpPr>
        <p:spPr/>
        <p:txBody>
          <a:bodyPr/>
          <a:lstStyle/>
          <a:p>
            <a:r>
              <a:rPr lang="en-US" altLang="zh-TW" dirty="0"/>
              <a:t>IP</a:t>
            </a:r>
            <a:r>
              <a:rPr lang="zh-TW" altLang="en-US" dirty="0"/>
              <a:t>分享必須檢查到傳輸層的封包，屬於第四層。</a:t>
            </a:r>
            <a:endParaRPr lang="en-US" altLang="zh-TW" dirty="0"/>
          </a:p>
          <a:p>
            <a:r>
              <a:rPr lang="zh-TW" altLang="en-US" dirty="0"/>
              <a:t>防火牆依其檢查的封包標頭而定，可能是第二層、第三層、第四層、甚至第七層的功能。</a:t>
            </a:r>
          </a:p>
          <a:p>
            <a:endParaRPr lang="zh-TW" altLang="en-US" dirty="0"/>
          </a:p>
        </p:txBody>
      </p:sp>
    </p:spTree>
    <p:extLst>
      <p:ext uri="{BB962C8B-B14F-4D97-AF65-F5344CB8AC3E}">
        <p14:creationId xmlns:p14="http://schemas.microsoft.com/office/powerpoint/2010/main" val="463605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zh-TW" altLang="en-US" dirty="0" smtClean="0"/>
              <a:t>無線網路存取點</a:t>
            </a:r>
            <a:r>
              <a:rPr lang="en-US" altLang="zh-TW" dirty="0" smtClean="0"/>
              <a:t> – Wireless AP</a:t>
            </a:r>
          </a:p>
        </p:txBody>
      </p:sp>
      <p:sp>
        <p:nvSpPr>
          <p:cNvPr id="4" name="內容版面配置區 3"/>
          <p:cNvSpPr>
            <a:spLocks noGrp="1"/>
          </p:cNvSpPr>
          <p:nvPr>
            <p:ph idx="1"/>
          </p:nvPr>
        </p:nvSpPr>
        <p:spPr/>
        <p:txBody>
          <a:bodyPr/>
          <a:lstStyle/>
          <a:p>
            <a:endParaRPr lang="zh-TW" altLang="en-US"/>
          </a:p>
        </p:txBody>
      </p:sp>
      <p:sp>
        <p:nvSpPr>
          <p:cNvPr id="3" name="矩形 2"/>
          <p:cNvSpPr/>
          <p:nvPr/>
        </p:nvSpPr>
        <p:spPr>
          <a:xfrm>
            <a:off x="4842031" y="3458418"/>
            <a:ext cx="3744913"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defRPr/>
            </a:pPr>
            <a:r>
              <a:rPr lang="zh-TW" altLang="en-US" sz="2000" dirty="0">
                <a:latin typeface="微軟正黑體" panose="020B0604030504040204" pitchFamily="34" charset="-120"/>
                <a:ea typeface="微軟正黑體" panose="020B0604030504040204" pitchFamily="34" charset="-120"/>
              </a:rPr>
              <a:t>不同類型的無線網路存取點：單天線、多天線、隱藏式天線</a:t>
            </a:r>
          </a:p>
        </p:txBody>
      </p:sp>
      <p:pic>
        <p:nvPicPr>
          <p:cNvPr id="7" name="Picture 4"/>
          <p:cNvPicPr>
            <a:picLocks noChangeAspect="1" noChangeArrowheads="1"/>
          </p:cNvPicPr>
          <p:nvPr/>
        </p:nvPicPr>
        <p:blipFill>
          <a:blip r:embed="rId2">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1466654" y="1269206"/>
            <a:ext cx="2460451" cy="191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cstate="print">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2260121" y="3376026"/>
            <a:ext cx="2306899" cy="1504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4" cstate="print">
            <a:clrChange>
              <a:clrFrom>
                <a:srgbClr val="F2F1F1"/>
              </a:clrFrom>
              <a:clrTo>
                <a:srgbClr val="F2F1F1">
                  <a:alpha val="0"/>
                </a:srgbClr>
              </a:clrTo>
            </a:clrChange>
            <a:extLst>
              <a:ext uri="{28A0092B-C50C-407E-A947-70E740481C1C}">
                <a14:useLocalDpi xmlns:a14="http://schemas.microsoft.com/office/drawing/2010/main" val="0"/>
              </a:ext>
            </a:extLst>
          </a:blip>
          <a:srcRect/>
          <a:stretch>
            <a:fillRect/>
          </a:stretch>
        </p:blipFill>
        <p:spPr bwMode="auto">
          <a:xfrm>
            <a:off x="5247075" y="1401620"/>
            <a:ext cx="1859545" cy="197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16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dirty="0" smtClean="0"/>
              <a:t>5-6 </a:t>
            </a:r>
            <a:r>
              <a:rPr lang="zh-TW" altLang="en-US" dirty="0" smtClean="0"/>
              <a:t>電信網路</a:t>
            </a:r>
          </a:p>
        </p:txBody>
      </p:sp>
      <p:sp>
        <p:nvSpPr>
          <p:cNvPr id="3" name="Content Placeholder 2"/>
          <p:cNvSpPr>
            <a:spLocks noGrp="1"/>
          </p:cNvSpPr>
          <p:nvPr>
            <p:ph idx="1"/>
          </p:nvPr>
        </p:nvSpPr>
        <p:spPr/>
        <p:txBody>
          <a:bodyPr>
            <a:normAutofit fontScale="92500"/>
          </a:bodyPr>
          <a:lstStyle/>
          <a:p>
            <a:r>
              <a:rPr lang="zh-TW" altLang="en-US" dirty="0" smtClean="0"/>
              <a:t>打電話</a:t>
            </a:r>
            <a:r>
              <a:rPr lang="en-US" altLang="zh-TW" dirty="0" smtClean="0"/>
              <a:t>(</a:t>
            </a:r>
            <a:r>
              <a:rPr lang="zh-TW" altLang="en-US" dirty="0" smtClean="0"/>
              <a:t>市內、國際、長途電話或是手機</a:t>
            </a:r>
            <a:r>
              <a:rPr lang="en-US" altLang="zh-TW" dirty="0" smtClean="0"/>
              <a:t>)</a:t>
            </a:r>
            <a:r>
              <a:rPr lang="zh-TW" altLang="en-US" dirty="0" smtClean="0"/>
              <a:t>、傳簡訊。</a:t>
            </a:r>
            <a:endParaRPr lang="en-US" altLang="zh-TW" dirty="0" smtClean="0"/>
          </a:p>
          <a:p>
            <a:r>
              <a:rPr lang="zh-TW" altLang="en-US" dirty="0" smtClean="0"/>
              <a:t>傳統的電話網路使用線路交換</a:t>
            </a:r>
            <a:r>
              <a:rPr lang="en-US" altLang="zh-TW" dirty="0" smtClean="0"/>
              <a:t>(circuit switching)</a:t>
            </a:r>
            <a:r>
              <a:rPr lang="zh-TW" altLang="en-US" dirty="0" smtClean="0"/>
              <a:t>技術。</a:t>
            </a:r>
            <a:endParaRPr lang="en-US" altLang="zh-TW" dirty="0" smtClean="0"/>
          </a:p>
          <a:p>
            <a:pPr lvl="1"/>
            <a:r>
              <a:rPr lang="zh-TW" altLang="en-US" dirty="0" smtClean="0"/>
              <a:t>電腦網路則使用封包交換</a:t>
            </a:r>
            <a:r>
              <a:rPr lang="en-US" altLang="zh-TW" dirty="0" smtClean="0"/>
              <a:t>(packet switching)</a:t>
            </a:r>
            <a:r>
              <a:rPr lang="zh-TW" altLang="en-US" dirty="0" smtClean="0"/>
              <a:t>技術。</a:t>
            </a:r>
            <a:endParaRPr lang="en-US" altLang="zh-TW" dirty="0" smtClean="0"/>
          </a:p>
          <a:p>
            <a:r>
              <a:rPr lang="zh-TW" altLang="en-US" dirty="0" smtClean="0"/>
              <a:t>每個使用者所使用的電話線路都是專屬線路。</a:t>
            </a:r>
            <a:endParaRPr lang="en-US" altLang="zh-TW" dirty="0" smtClean="0"/>
          </a:p>
        </p:txBody>
      </p:sp>
    </p:spTree>
    <p:extLst>
      <p:ext uri="{BB962C8B-B14F-4D97-AF65-F5344CB8AC3E}">
        <p14:creationId xmlns:p14="http://schemas.microsoft.com/office/powerpoint/2010/main" val="29751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 </a:t>
            </a:r>
            <a:r>
              <a:rPr lang="zh-TW" altLang="en-US" dirty="0"/>
              <a:t>電信網路</a:t>
            </a:r>
          </a:p>
        </p:txBody>
      </p:sp>
      <p:sp>
        <p:nvSpPr>
          <p:cNvPr id="3" name="內容版面配置區 2"/>
          <p:cNvSpPr>
            <a:spLocks noGrp="1"/>
          </p:cNvSpPr>
          <p:nvPr>
            <p:ph idx="1"/>
          </p:nvPr>
        </p:nvSpPr>
        <p:spPr/>
        <p:txBody>
          <a:bodyPr/>
          <a:lstStyle/>
          <a:p>
            <a:r>
              <a:rPr lang="zh-TW" altLang="en-US" dirty="0"/>
              <a:t>發展趨勢上而言，封包交換技術較受到青睞。</a:t>
            </a:r>
            <a:endParaRPr lang="en-US" altLang="zh-TW" dirty="0"/>
          </a:p>
          <a:p>
            <a:pPr lvl="1"/>
            <a:r>
              <a:rPr lang="en-US" altLang="zh-TW" dirty="0"/>
              <a:t>4G LTE</a:t>
            </a:r>
            <a:r>
              <a:rPr lang="zh-TW" altLang="en-US" dirty="0"/>
              <a:t>全部採用封包交換技術。</a:t>
            </a:r>
            <a:endParaRPr lang="en-US" altLang="zh-TW" dirty="0"/>
          </a:p>
          <a:p>
            <a:r>
              <a:rPr lang="zh-TW" altLang="en-US" dirty="0"/>
              <a:t>線路交換技術仍有其不可取代性。</a:t>
            </a:r>
            <a:endParaRPr lang="en-US" altLang="zh-TW" dirty="0"/>
          </a:p>
          <a:p>
            <a:endParaRPr lang="zh-TW" altLang="en-US" dirty="0"/>
          </a:p>
        </p:txBody>
      </p:sp>
    </p:spTree>
    <p:extLst>
      <p:ext uri="{BB962C8B-B14F-4D97-AF65-F5344CB8AC3E}">
        <p14:creationId xmlns:p14="http://schemas.microsoft.com/office/powerpoint/2010/main" val="3289981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20688" y="519113"/>
            <a:ext cx="8229600" cy="857250"/>
          </a:xfrm>
        </p:spPr>
        <p:txBody>
          <a:bodyPr/>
          <a:lstStyle/>
          <a:p>
            <a:pPr eaLnBrk="1" hangingPunct="1"/>
            <a:r>
              <a:rPr lang="zh-TW" altLang="en-US" smtClean="0"/>
              <a:t>封包交換</a:t>
            </a:r>
            <a:r>
              <a:rPr lang="en-US" altLang="zh-TW" smtClean="0"/>
              <a:t> VS </a:t>
            </a:r>
            <a:r>
              <a:rPr lang="zh-TW" altLang="en-US" smtClean="0"/>
              <a:t>線路交換</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75" y="1461307"/>
            <a:ext cx="7935623" cy="301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3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POTS/PSTN</a:t>
            </a:r>
            <a:endParaRPr lang="en-US" altLang="zh-TW" dirty="0" smtClean="0"/>
          </a:p>
        </p:txBody>
      </p:sp>
      <p:sp>
        <p:nvSpPr>
          <p:cNvPr id="66563" name="Content Placeholder 2"/>
          <p:cNvSpPr>
            <a:spLocks noGrp="1"/>
          </p:cNvSpPr>
          <p:nvPr>
            <p:ph idx="1"/>
          </p:nvPr>
        </p:nvSpPr>
        <p:spPr/>
        <p:txBody>
          <a:bodyPr/>
          <a:lstStyle/>
          <a:p>
            <a:r>
              <a:rPr lang="zh-TW" altLang="en-US" smtClean="0"/>
              <a:t>傳統的市內電話：</a:t>
            </a:r>
            <a:r>
              <a:rPr lang="en-US" altLang="ja-JP" smtClean="0"/>
              <a:t>POTS – Plain Old Telephone Service</a:t>
            </a:r>
            <a:r>
              <a:rPr lang="zh-TW" altLang="en-US" smtClean="0"/>
              <a:t> 。</a:t>
            </a:r>
            <a:endParaRPr lang="en-US" altLang="ja-JP" smtClean="0"/>
          </a:p>
          <a:p>
            <a:r>
              <a:rPr lang="zh-TW" altLang="en-US" smtClean="0"/>
              <a:t>公共電話交換網：</a:t>
            </a:r>
            <a:r>
              <a:rPr lang="en-US" altLang="zh-TW" smtClean="0"/>
              <a:t>PSTN – Public Switch Telephone Network</a:t>
            </a:r>
            <a:r>
              <a:rPr lang="zh-TW" altLang="en-US" smtClean="0"/>
              <a:t> 。</a:t>
            </a:r>
            <a:endParaRPr lang="en-US" altLang="zh-TW" smtClean="0"/>
          </a:p>
          <a:p>
            <a:pPr lvl="1"/>
            <a:r>
              <a:rPr lang="zh-TW" altLang="en-US" smtClean="0"/>
              <a:t>串起鄉鎮、城市、甚至國家的電話網路。</a:t>
            </a:r>
            <a:endParaRPr lang="en-US" altLang="zh-TW" dirty="0" smtClean="0"/>
          </a:p>
        </p:txBody>
      </p:sp>
    </p:spTree>
    <p:extLst>
      <p:ext uri="{BB962C8B-B14F-4D97-AF65-F5344CB8AC3E}">
        <p14:creationId xmlns:p14="http://schemas.microsoft.com/office/powerpoint/2010/main" val="35376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zh-TW" altLang="en-US" smtClean="0"/>
              <a:t>娛樂</a:t>
            </a:r>
            <a:endParaRPr lang="zh-TW" altLang="en-US" dirty="0" smtClean="0"/>
          </a:p>
        </p:txBody>
      </p:sp>
      <p:sp>
        <p:nvSpPr>
          <p:cNvPr id="19459" name="內容版面配置區 2"/>
          <p:cNvSpPr>
            <a:spLocks noGrp="1"/>
          </p:cNvSpPr>
          <p:nvPr>
            <p:ph idx="1"/>
          </p:nvPr>
        </p:nvSpPr>
        <p:spPr/>
        <p:txBody>
          <a:bodyPr/>
          <a:lstStyle/>
          <a:p>
            <a:r>
              <a:rPr lang="zh-TW" altLang="en-US" dirty="0" smtClean="0"/>
              <a:t>使用者可以透過網路來分享照片、欣賞影片，或是進行線上遊戲。</a:t>
            </a:r>
            <a:endParaRPr lang="en-US" altLang="zh-TW" dirty="0" smtClean="0"/>
          </a:p>
          <a:p>
            <a:r>
              <a:rPr lang="zh-TW" altLang="en-US" dirty="0" smtClean="0"/>
              <a:t>隨著使用者對於畫面品質的要求，其網路流量可是遠遠超過訊息交換或是資源分享的需求。</a:t>
            </a:r>
          </a:p>
        </p:txBody>
      </p:sp>
    </p:spTree>
    <p:extLst>
      <p:ext uri="{BB962C8B-B14F-4D97-AF65-F5344CB8AC3E}">
        <p14:creationId xmlns:p14="http://schemas.microsoft.com/office/powerpoint/2010/main" val="3676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POTS/PSTN</a:t>
            </a:r>
            <a:endParaRPr lang="zh-TW" altLang="en-US" dirty="0"/>
          </a:p>
        </p:txBody>
      </p:sp>
      <p:sp>
        <p:nvSpPr>
          <p:cNvPr id="3" name="內容版面配置區 2"/>
          <p:cNvSpPr>
            <a:spLocks noGrp="1"/>
          </p:cNvSpPr>
          <p:nvPr>
            <p:ph idx="1"/>
          </p:nvPr>
        </p:nvSpPr>
        <p:spPr/>
        <p:txBody>
          <a:bodyPr/>
          <a:lstStyle/>
          <a:p>
            <a:r>
              <a:rPr lang="zh-TW" altLang="en-US" dirty="0"/>
              <a:t>使用線路交換技術，所以通話前需要透過通話設定，保留對話使用的專屬線路。</a:t>
            </a:r>
            <a:endParaRPr lang="en-US" altLang="zh-TW" dirty="0"/>
          </a:p>
          <a:p>
            <a:pPr lvl="1"/>
            <a:r>
              <a:rPr lang="zh-TW" altLang="en-US" dirty="0"/>
              <a:t>所以就算雙方都不講話，還是得付線路費用。</a:t>
            </a:r>
            <a:endParaRPr lang="en-US" altLang="zh-TW" dirty="0"/>
          </a:p>
          <a:p>
            <a:pPr lvl="1"/>
            <a:r>
              <a:rPr lang="zh-TW" altLang="en-US" dirty="0"/>
              <a:t>按時計費。</a:t>
            </a:r>
            <a:endParaRPr lang="en-US" altLang="zh-TW" dirty="0"/>
          </a:p>
          <a:p>
            <a:r>
              <a:rPr lang="zh-TW" altLang="en-US" dirty="0"/>
              <a:t>傳輸的訊號為類比訊號。</a:t>
            </a:r>
          </a:p>
          <a:p>
            <a:endParaRPr lang="zh-TW" altLang="en-US" dirty="0"/>
          </a:p>
        </p:txBody>
      </p:sp>
    </p:spTree>
    <p:extLst>
      <p:ext uri="{BB962C8B-B14F-4D97-AF65-F5344CB8AC3E}">
        <p14:creationId xmlns:p14="http://schemas.microsoft.com/office/powerpoint/2010/main" val="3072286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zh-TW" altLang="en-US" dirty="0" smtClean="0"/>
              <a:t>第一代行動通訊網路</a:t>
            </a:r>
            <a:r>
              <a:rPr lang="en-US" altLang="zh-TW" dirty="0" smtClean="0"/>
              <a:t> – 1G</a:t>
            </a:r>
          </a:p>
        </p:txBody>
      </p:sp>
      <p:sp>
        <p:nvSpPr>
          <p:cNvPr id="3" name="Content Placeholder 2"/>
          <p:cNvSpPr>
            <a:spLocks noGrp="1"/>
          </p:cNvSpPr>
          <p:nvPr>
            <p:ph idx="1"/>
          </p:nvPr>
        </p:nvSpPr>
        <p:spPr/>
        <p:txBody>
          <a:bodyPr>
            <a:normAutofit fontScale="92500" lnSpcReduction="20000"/>
          </a:bodyPr>
          <a:lstStyle/>
          <a:p>
            <a:r>
              <a:rPr lang="zh-TW" altLang="en-US" dirty="0" smtClean="0"/>
              <a:t>約</a:t>
            </a:r>
            <a:r>
              <a:rPr lang="en-US" altLang="zh-TW" dirty="0" smtClean="0"/>
              <a:t>1980</a:t>
            </a:r>
            <a:r>
              <a:rPr lang="zh-TW" altLang="en-US" dirty="0" smtClean="0"/>
              <a:t>年代開始使用。</a:t>
            </a:r>
            <a:endParaRPr lang="en-US" altLang="zh-TW" dirty="0" smtClean="0"/>
          </a:p>
          <a:p>
            <a:r>
              <a:rPr lang="zh-TW" altLang="en-US" dirty="0" smtClean="0"/>
              <a:t>使用無線傳輸，透過分割頻率的方式，讓多人同時講電話。</a:t>
            </a:r>
            <a:endParaRPr lang="en-US" altLang="zh-TW" dirty="0" smtClean="0"/>
          </a:p>
          <a:p>
            <a:r>
              <a:rPr lang="zh-TW" altLang="en-US" dirty="0" smtClean="0"/>
              <a:t>就好像廣播電台或是無線對講機</a:t>
            </a:r>
            <a:r>
              <a:rPr lang="en-US" altLang="zh-TW" dirty="0" smtClean="0"/>
              <a:t>—</a:t>
            </a:r>
            <a:r>
              <a:rPr lang="zh-TW" altLang="en-US" dirty="0" smtClean="0"/>
              <a:t>使用相同頻率的人就可以聽到彼此的聲音。</a:t>
            </a:r>
            <a:endParaRPr lang="en-US" altLang="zh-TW" dirty="0" smtClean="0"/>
          </a:p>
          <a:p>
            <a:pPr lvl="1"/>
            <a:r>
              <a:rPr lang="zh-TW" altLang="en-US" dirty="0" smtClean="0"/>
              <a:t>但功率較低，所以需要廣設基地台以增加服務範圍。</a:t>
            </a:r>
            <a:endParaRPr lang="en-US" altLang="zh-TW" dirty="0" smtClean="0"/>
          </a:p>
        </p:txBody>
      </p:sp>
    </p:spTree>
    <p:extLst>
      <p:ext uri="{BB962C8B-B14F-4D97-AF65-F5344CB8AC3E}">
        <p14:creationId xmlns:p14="http://schemas.microsoft.com/office/powerpoint/2010/main" val="38482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第一代行動通訊網路</a:t>
            </a:r>
            <a:r>
              <a:rPr lang="en-US" altLang="zh-TW" dirty="0"/>
              <a:t> – 1G</a:t>
            </a:r>
            <a:endParaRPr lang="zh-TW" altLang="en-US" dirty="0"/>
          </a:p>
        </p:txBody>
      </p:sp>
      <p:sp>
        <p:nvSpPr>
          <p:cNvPr id="3" name="內容版面配置區 2"/>
          <p:cNvSpPr>
            <a:spLocks noGrp="1"/>
          </p:cNvSpPr>
          <p:nvPr>
            <p:ph idx="1"/>
          </p:nvPr>
        </p:nvSpPr>
        <p:spPr/>
        <p:txBody>
          <a:bodyPr/>
          <a:lstStyle/>
          <a:p>
            <a:r>
              <a:rPr lang="zh-TW" altLang="en-US" dirty="0"/>
              <a:t>傳輸類比訊號，且容易被監聽。</a:t>
            </a:r>
            <a:endParaRPr lang="en-US" altLang="zh-TW" dirty="0"/>
          </a:p>
          <a:p>
            <a:r>
              <a:rPr lang="zh-TW" altLang="en-US" dirty="0"/>
              <a:t>使用</a:t>
            </a:r>
            <a:r>
              <a:rPr lang="zh-TW" altLang="en-US" dirty="0">
                <a:solidFill>
                  <a:srgbClr val="C00000"/>
                </a:solidFill>
              </a:rPr>
              <a:t>「細胞群」</a:t>
            </a:r>
            <a:r>
              <a:rPr lang="zh-TW" altLang="en-US" dirty="0"/>
              <a:t>式的網路架構。</a:t>
            </a:r>
            <a:endParaRPr lang="en-US" altLang="zh-TW" dirty="0"/>
          </a:p>
          <a:p>
            <a:r>
              <a:rPr lang="zh-TW" altLang="en-US" dirty="0"/>
              <a:t>使用的無線頻段必須經過申請核淮，才可使用。</a:t>
            </a:r>
          </a:p>
          <a:p>
            <a:endParaRPr lang="zh-TW" altLang="en-US" dirty="0"/>
          </a:p>
        </p:txBody>
      </p:sp>
    </p:spTree>
    <p:extLst>
      <p:ext uri="{BB962C8B-B14F-4D97-AF65-F5344CB8AC3E}">
        <p14:creationId xmlns:p14="http://schemas.microsoft.com/office/powerpoint/2010/main" val="16912500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zh-TW" altLang="en-US" smtClean="0"/>
              <a:t>細胞群網路</a:t>
            </a:r>
          </a:p>
        </p:txBody>
      </p:sp>
      <p:sp>
        <p:nvSpPr>
          <p:cNvPr id="68611" name="Content Placeholder 2"/>
          <p:cNvSpPr>
            <a:spLocks noGrp="1"/>
          </p:cNvSpPr>
          <p:nvPr>
            <p:ph idx="1"/>
          </p:nvPr>
        </p:nvSpPr>
        <p:spPr/>
        <p:txBody>
          <a:bodyPr/>
          <a:lstStyle/>
          <a:p>
            <a:r>
              <a:rPr lang="zh-TW" altLang="en-US" dirty="0" smtClean="0"/>
              <a:t>每個基地台只負責臨近的區域。</a:t>
            </a:r>
            <a:endParaRPr lang="en-US" altLang="zh-TW" dirty="0" smtClean="0"/>
          </a:p>
          <a:p>
            <a:r>
              <a:rPr lang="zh-TW" altLang="en-US" dirty="0" smtClean="0"/>
              <a:t>使用者移動時，則依其區域，選擇不同的基地台服務。</a:t>
            </a:r>
            <a:endParaRPr lang="en-US" altLang="zh-TW" dirty="0" smtClean="0"/>
          </a:p>
          <a:p>
            <a:r>
              <a:rPr lang="zh-TW" altLang="en-US" dirty="0" smtClean="0"/>
              <a:t>後來發展的</a:t>
            </a:r>
            <a:r>
              <a:rPr lang="en-US" altLang="zh-TW" dirty="0" smtClean="0"/>
              <a:t>2G</a:t>
            </a:r>
            <a:r>
              <a:rPr lang="zh-TW" altLang="en-US" dirty="0" smtClean="0"/>
              <a:t>、</a:t>
            </a:r>
            <a:r>
              <a:rPr lang="en-US" altLang="zh-TW" dirty="0" smtClean="0"/>
              <a:t>3G</a:t>
            </a:r>
            <a:r>
              <a:rPr lang="zh-TW" altLang="en-US" dirty="0" smtClean="0"/>
              <a:t>、</a:t>
            </a:r>
            <a:r>
              <a:rPr lang="en-US" altLang="zh-TW" dirty="0" smtClean="0"/>
              <a:t>4G</a:t>
            </a:r>
            <a:r>
              <a:rPr lang="zh-TW" altLang="en-US" dirty="0" smtClean="0"/>
              <a:t>也是使用類似的概念。</a:t>
            </a:r>
          </a:p>
        </p:txBody>
      </p:sp>
    </p:spTree>
    <p:extLst>
      <p:ext uri="{BB962C8B-B14F-4D97-AF65-F5344CB8AC3E}">
        <p14:creationId xmlns:p14="http://schemas.microsoft.com/office/powerpoint/2010/main" val="371276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p:txBody>
          <a:bodyPr/>
          <a:lstStyle/>
          <a:p>
            <a:r>
              <a:rPr lang="zh-TW" altLang="en-US" smtClean="0"/>
              <a:t>細胞群概念示意圖</a:t>
            </a:r>
            <a:endParaRPr lang="zh-TW" altLang="en-US" dirty="0" smtClean="0"/>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830" y="1446625"/>
            <a:ext cx="4883871" cy="32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9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zh-TW" altLang="en-US" dirty="0" smtClean="0"/>
              <a:t>第二代行動通訊網路</a:t>
            </a:r>
            <a:r>
              <a:rPr lang="en-US" altLang="zh-TW" dirty="0" smtClean="0"/>
              <a:t> – 2G</a:t>
            </a:r>
          </a:p>
        </p:txBody>
      </p:sp>
      <p:sp>
        <p:nvSpPr>
          <p:cNvPr id="70659" name="Content Placeholder 2"/>
          <p:cNvSpPr>
            <a:spLocks noGrp="1"/>
          </p:cNvSpPr>
          <p:nvPr>
            <p:ph idx="1"/>
          </p:nvPr>
        </p:nvSpPr>
        <p:spPr/>
        <p:txBody>
          <a:bodyPr>
            <a:normAutofit/>
          </a:bodyPr>
          <a:lstStyle/>
          <a:p>
            <a:r>
              <a:rPr lang="zh-TW" altLang="en-US" dirty="0" smtClean="0"/>
              <a:t>採用數位方式進行傳輸。</a:t>
            </a:r>
            <a:endParaRPr lang="en-US" altLang="zh-TW" dirty="0" smtClean="0"/>
          </a:p>
          <a:p>
            <a:r>
              <a:rPr lang="zh-TW" altLang="en-US" dirty="0" smtClean="0"/>
              <a:t>提供簡訊的功能。</a:t>
            </a:r>
            <a:endParaRPr lang="en-US" altLang="zh-TW" dirty="0" smtClean="0"/>
          </a:p>
          <a:p>
            <a:r>
              <a:rPr lang="zh-TW" altLang="en-US" dirty="0" smtClean="0"/>
              <a:t>提供數據資料傳輸功能。</a:t>
            </a:r>
            <a:endParaRPr lang="en-US" altLang="zh-TW" dirty="0" smtClean="0"/>
          </a:p>
          <a:p>
            <a:r>
              <a:rPr lang="zh-TW" altLang="en-US" dirty="0" smtClean="0"/>
              <a:t>標準由</a:t>
            </a:r>
            <a:r>
              <a:rPr lang="en-US" altLang="zh-TW" dirty="0" smtClean="0"/>
              <a:t>3GPP</a:t>
            </a:r>
            <a:r>
              <a:rPr lang="zh-TW" altLang="en-US" dirty="0" smtClean="0"/>
              <a:t>這個組織維護。</a:t>
            </a:r>
            <a:endParaRPr lang="en-US" altLang="zh-TW" dirty="0" smtClean="0"/>
          </a:p>
        </p:txBody>
      </p:sp>
    </p:spTree>
    <p:extLst>
      <p:ext uri="{BB962C8B-B14F-4D97-AF65-F5344CB8AC3E}">
        <p14:creationId xmlns:p14="http://schemas.microsoft.com/office/powerpoint/2010/main" val="232971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第二代行動通訊網路</a:t>
            </a:r>
            <a:r>
              <a:rPr lang="en-US" altLang="zh-TW" dirty="0"/>
              <a:t> – 2G</a:t>
            </a:r>
            <a:endParaRPr lang="zh-TW" altLang="en-US" dirty="0"/>
          </a:p>
        </p:txBody>
      </p:sp>
      <p:sp>
        <p:nvSpPr>
          <p:cNvPr id="3" name="內容版面配置區 2"/>
          <p:cNvSpPr>
            <a:spLocks noGrp="1"/>
          </p:cNvSpPr>
          <p:nvPr>
            <p:ph idx="1"/>
          </p:nvPr>
        </p:nvSpPr>
        <p:spPr/>
        <p:txBody>
          <a:bodyPr/>
          <a:lstStyle/>
          <a:p>
            <a:r>
              <a:rPr lang="zh-TW" altLang="en-US" dirty="0"/>
              <a:t>提供較高速的數據資料傳輸。</a:t>
            </a:r>
            <a:endParaRPr lang="en-US" altLang="zh-TW" dirty="0"/>
          </a:p>
          <a:p>
            <a:pPr lvl="1"/>
            <a:r>
              <a:rPr lang="zh-TW" altLang="en-US" dirty="0"/>
              <a:t>俗稱</a:t>
            </a:r>
            <a:r>
              <a:rPr lang="en-US" altLang="ja-JP" dirty="0"/>
              <a:t>2.5G</a:t>
            </a:r>
            <a:r>
              <a:rPr lang="zh-TW" altLang="en-US" dirty="0"/>
              <a:t>的</a:t>
            </a:r>
            <a:r>
              <a:rPr lang="en-US" altLang="ja-JP" dirty="0"/>
              <a:t>GPRS</a:t>
            </a:r>
            <a:r>
              <a:rPr lang="zh-TW" altLang="en-US" dirty="0"/>
              <a:t>以及</a:t>
            </a:r>
            <a:r>
              <a:rPr lang="en-US" altLang="ja-JP" dirty="0"/>
              <a:t>2.75G</a:t>
            </a:r>
            <a:r>
              <a:rPr lang="zh-TW" altLang="en-US" dirty="0"/>
              <a:t>的</a:t>
            </a:r>
            <a:r>
              <a:rPr lang="en-US" altLang="ja-JP" dirty="0"/>
              <a:t>EDGE</a:t>
            </a:r>
            <a:r>
              <a:rPr lang="zh-TW" altLang="en-US" dirty="0"/>
              <a:t>。</a:t>
            </a:r>
            <a:endParaRPr lang="en-US" altLang="ja-JP" dirty="0"/>
          </a:p>
          <a:p>
            <a:pPr lvl="1"/>
            <a:r>
              <a:rPr lang="zh-TW" altLang="en-US" dirty="0"/>
              <a:t>採用封包交換技術。</a:t>
            </a:r>
            <a:endParaRPr lang="en-US" altLang="zh-TW" dirty="0"/>
          </a:p>
          <a:p>
            <a:pPr lvl="1"/>
            <a:r>
              <a:rPr lang="zh-TW" altLang="en-US" dirty="0"/>
              <a:t>資料傳輸仍不夠快。</a:t>
            </a:r>
          </a:p>
          <a:p>
            <a:endParaRPr lang="zh-TW" altLang="en-US" dirty="0"/>
          </a:p>
        </p:txBody>
      </p:sp>
    </p:spTree>
    <p:extLst>
      <p:ext uri="{BB962C8B-B14F-4D97-AF65-F5344CB8AC3E}">
        <p14:creationId xmlns:p14="http://schemas.microsoft.com/office/powerpoint/2010/main" val="2178556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zh-TW" altLang="en-US" smtClean="0"/>
              <a:t>第三代行動通訊網路</a:t>
            </a:r>
            <a:r>
              <a:rPr lang="en-US" altLang="zh-TW" smtClean="0"/>
              <a:t> – 3G</a:t>
            </a:r>
            <a:endParaRPr lang="en-US" altLang="zh-TW" dirty="0" smtClean="0"/>
          </a:p>
        </p:txBody>
      </p:sp>
      <p:sp>
        <p:nvSpPr>
          <p:cNvPr id="71683" name="Content Placeholder 2"/>
          <p:cNvSpPr>
            <a:spLocks noGrp="1"/>
          </p:cNvSpPr>
          <p:nvPr>
            <p:ph idx="1"/>
          </p:nvPr>
        </p:nvSpPr>
        <p:spPr/>
        <p:txBody>
          <a:bodyPr>
            <a:normAutofit fontScale="92500" lnSpcReduction="20000"/>
          </a:bodyPr>
          <a:lstStyle/>
          <a:p>
            <a:r>
              <a:rPr lang="zh-TW" altLang="en-US" smtClean="0"/>
              <a:t>語音部份仍採線路交換。</a:t>
            </a:r>
            <a:endParaRPr lang="en-US" altLang="zh-TW" smtClean="0"/>
          </a:p>
          <a:p>
            <a:r>
              <a:rPr lang="zh-TW" altLang="en-US" smtClean="0"/>
              <a:t>數據資料採封包交換。</a:t>
            </a:r>
            <a:endParaRPr lang="en-US" altLang="zh-TW" smtClean="0"/>
          </a:p>
          <a:p>
            <a:r>
              <a:rPr lang="zh-TW" altLang="en-US" smtClean="0"/>
              <a:t>數據資料的傳輸速度大幅提升。</a:t>
            </a:r>
            <a:endParaRPr lang="en-US" altLang="zh-TW" smtClean="0"/>
          </a:p>
          <a:p>
            <a:pPr lvl="1"/>
            <a:r>
              <a:rPr lang="en-US" altLang="zh-TW" smtClean="0"/>
              <a:t>HSDPA</a:t>
            </a:r>
            <a:r>
              <a:rPr lang="zh-TW" altLang="en-US" smtClean="0"/>
              <a:t>提供下載上限</a:t>
            </a:r>
            <a:r>
              <a:rPr lang="en-US" altLang="zh-TW" smtClean="0"/>
              <a:t>14.4Mbps</a:t>
            </a:r>
            <a:r>
              <a:rPr lang="zh-TW" altLang="en-US" smtClean="0"/>
              <a:t>的速度。</a:t>
            </a:r>
            <a:endParaRPr lang="en-US" altLang="zh-TW" smtClean="0"/>
          </a:p>
          <a:p>
            <a:pPr lvl="1"/>
            <a:r>
              <a:rPr lang="en-US" altLang="zh-TW" smtClean="0"/>
              <a:t>HSPA+</a:t>
            </a:r>
            <a:r>
              <a:rPr lang="zh-TW" altLang="en-US" smtClean="0"/>
              <a:t>提供下載上限</a:t>
            </a:r>
            <a:r>
              <a:rPr lang="en-US" altLang="zh-TW" smtClean="0"/>
              <a:t>21Mbps</a:t>
            </a:r>
            <a:r>
              <a:rPr lang="zh-TW" altLang="en-US" smtClean="0"/>
              <a:t>的速度。</a:t>
            </a:r>
            <a:endParaRPr lang="en-US" altLang="zh-TW" smtClean="0"/>
          </a:p>
          <a:p>
            <a:r>
              <a:rPr lang="zh-TW" altLang="en-US" smtClean="0"/>
              <a:t>實際表現依訊號品質及使用人數而有所不同。</a:t>
            </a:r>
            <a:endParaRPr lang="zh-TW" altLang="en-US" dirty="0" smtClean="0"/>
          </a:p>
        </p:txBody>
      </p:sp>
    </p:spTree>
    <p:extLst>
      <p:ext uri="{BB962C8B-B14F-4D97-AF65-F5344CB8AC3E}">
        <p14:creationId xmlns:p14="http://schemas.microsoft.com/office/powerpoint/2010/main" val="290173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zh-TW" altLang="en-US" smtClean="0"/>
              <a:t>第四代行動通訊網路</a:t>
            </a:r>
            <a:r>
              <a:rPr lang="en-US" altLang="zh-TW" smtClean="0"/>
              <a:t> – 4G</a:t>
            </a:r>
            <a:endParaRPr lang="en-US" altLang="zh-TW" dirty="0" smtClean="0"/>
          </a:p>
        </p:txBody>
      </p:sp>
      <p:sp>
        <p:nvSpPr>
          <p:cNvPr id="72707" name="Content Placeholder 2"/>
          <p:cNvSpPr>
            <a:spLocks noGrp="1"/>
          </p:cNvSpPr>
          <p:nvPr>
            <p:ph idx="1"/>
          </p:nvPr>
        </p:nvSpPr>
        <p:spPr/>
        <p:txBody>
          <a:bodyPr>
            <a:normAutofit fontScale="77500" lnSpcReduction="20000"/>
          </a:bodyPr>
          <a:lstStyle/>
          <a:p>
            <a:r>
              <a:rPr lang="en-US" altLang="zh-TW" smtClean="0"/>
              <a:t>LTE</a:t>
            </a:r>
            <a:r>
              <a:rPr lang="zh-TW" altLang="en-US" smtClean="0"/>
              <a:t>技術。</a:t>
            </a:r>
            <a:endParaRPr lang="en-US" altLang="zh-TW" smtClean="0"/>
          </a:p>
          <a:p>
            <a:r>
              <a:rPr lang="zh-TW" altLang="en-US" smtClean="0"/>
              <a:t>捨棄了線路交換，完全採用封包交換。</a:t>
            </a:r>
            <a:r>
              <a:rPr lang="en-US" altLang="zh-TW" smtClean="0"/>
              <a:t/>
            </a:r>
            <a:br>
              <a:rPr lang="en-US" altLang="zh-TW" smtClean="0"/>
            </a:br>
            <a:r>
              <a:rPr lang="en-US" altLang="zh-TW" smtClean="0"/>
              <a:t>– </a:t>
            </a:r>
            <a:r>
              <a:rPr lang="zh-TW" altLang="en-US" smtClean="0"/>
              <a:t>所謂的</a:t>
            </a:r>
            <a:r>
              <a:rPr lang="en-US" altLang="zh-TW" smtClean="0"/>
              <a:t> All IP Network</a:t>
            </a:r>
            <a:r>
              <a:rPr lang="zh-TW" altLang="en-US" smtClean="0"/>
              <a:t>。</a:t>
            </a:r>
            <a:endParaRPr lang="en-US" altLang="zh-TW" smtClean="0"/>
          </a:p>
          <a:p>
            <a:r>
              <a:rPr lang="zh-TW" altLang="en-US" smtClean="0"/>
              <a:t>聲音傳輸部份採用</a:t>
            </a:r>
            <a:r>
              <a:rPr lang="en-US" altLang="zh-TW" smtClean="0"/>
              <a:t>VoIP</a:t>
            </a:r>
            <a:r>
              <a:rPr lang="zh-TW" altLang="en-US" smtClean="0"/>
              <a:t>技術。</a:t>
            </a:r>
            <a:endParaRPr lang="en-US" altLang="zh-TW" smtClean="0"/>
          </a:p>
          <a:p>
            <a:r>
              <a:rPr lang="zh-TW" altLang="en-US" smtClean="0"/>
              <a:t>可向下相容，所以實際通話部份不是一定要使用</a:t>
            </a:r>
            <a:r>
              <a:rPr lang="en-US" altLang="zh-TW" smtClean="0"/>
              <a:t>VoIP</a:t>
            </a:r>
            <a:r>
              <a:rPr lang="zh-TW" altLang="en-US" smtClean="0"/>
              <a:t>來進行。</a:t>
            </a:r>
            <a:endParaRPr lang="en-US" altLang="zh-TW" smtClean="0"/>
          </a:p>
          <a:p>
            <a:r>
              <a:rPr lang="zh-TW" altLang="en-US" smtClean="0"/>
              <a:t>規格訂定的下載速度高達</a:t>
            </a:r>
            <a:r>
              <a:rPr lang="en-US" altLang="zh-TW" smtClean="0"/>
              <a:t>300Mbps</a:t>
            </a:r>
            <a:r>
              <a:rPr lang="zh-TW" altLang="en-US" smtClean="0"/>
              <a:t> 。</a:t>
            </a:r>
            <a:endParaRPr lang="en-US" altLang="zh-TW" dirty="0" smtClean="0"/>
          </a:p>
        </p:txBody>
      </p:sp>
    </p:spTree>
    <p:extLst>
      <p:ext uri="{BB962C8B-B14F-4D97-AF65-F5344CB8AC3E}">
        <p14:creationId xmlns:p14="http://schemas.microsoft.com/office/powerpoint/2010/main" val="239326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第五代（</a:t>
            </a:r>
            <a:r>
              <a:rPr lang="en-US" altLang="zh-TW" smtClean="0"/>
              <a:t>5G</a:t>
            </a:r>
            <a:r>
              <a:rPr lang="zh-TW" altLang="en-US" smtClean="0"/>
              <a:t>）行動通訊網路</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t>5G</a:t>
            </a:r>
            <a:r>
              <a:rPr lang="zh-TW" altLang="en-US" dirty="0" smtClean="0"/>
              <a:t>的願景裡其實訂定了三種不同的應用情境：</a:t>
            </a:r>
            <a:endParaRPr lang="en-US" altLang="zh-TW" dirty="0" smtClean="0"/>
          </a:p>
          <a:p>
            <a:pPr lvl="1"/>
            <a:r>
              <a:rPr lang="en-US" altLang="zh-TW" dirty="0" err="1" smtClean="0"/>
              <a:t>eMBB</a:t>
            </a:r>
            <a:r>
              <a:rPr lang="zh-TW" altLang="en-US" dirty="0" smtClean="0"/>
              <a:t>：提供大頻寬的資料傳輸能力，以滿足現有如大量多媒體資料的傳輸和應用。</a:t>
            </a:r>
            <a:endParaRPr lang="en-US" altLang="zh-TW" dirty="0" smtClean="0"/>
          </a:p>
          <a:p>
            <a:pPr lvl="1"/>
            <a:r>
              <a:rPr lang="en-US" altLang="zh-TW" dirty="0" smtClean="0"/>
              <a:t>URLLC</a:t>
            </a:r>
            <a:r>
              <a:rPr lang="zh-TW" altLang="en-US" dirty="0" smtClean="0"/>
              <a:t>：提供高可靠度及低延遲的連線，以滿足如工業控制、遠端手術、智慧城市、運輸安全等應用。</a:t>
            </a:r>
            <a:endParaRPr lang="en-US" altLang="zh-TW" dirty="0" smtClean="0"/>
          </a:p>
          <a:p>
            <a:pPr lvl="1"/>
            <a:r>
              <a:rPr lang="en-US" altLang="zh-TW" dirty="0" smtClean="0"/>
              <a:t>MMTC</a:t>
            </a:r>
            <a:r>
              <a:rPr lang="zh-TW" altLang="en-US" dirty="0" smtClean="0"/>
              <a:t>：提供低成本的通訊，以滿足大量機器（如</a:t>
            </a:r>
            <a:r>
              <a:rPr lang="en-US" altLang="zh-TW" dirty="0" err="1" smtClean="0"/>
              <a:t>IoT</a:t>
            </a:r>
            <a:r>
              <a:rPr lang="zh-TW" altLang="en-US" dirty="0" smtClean="0"/>
              <a:t>設備）之間的資料交換和同步。</a:t>
            </a:r>
            <a:endParaRPr lang="zh-TW" altLang="en-US" dirty="0"/>
          </a:p>
        </p:txBody>
      </p:sp>
    </p:spTree>
    <p:extLst>
      <p:ext uri="{BB962C8B-B14F-4D97-AF65-F5344CB8AC3E}">
        <p14:creationId xmlns:p14="http://schemas.microsoft.com/office/powerpoint/2010/main" val="2325760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dirty="0" smtClean="0"/>
              <a:t>5-2 </a:t>
            </a:r>
            <a:r>
              <a:rPr lang="zh-TW" altLang="en-US" dirty="0" smtClean="0"/>
              <a:t>電腦網路的架構</a:t>
            </a:r>
          </a:p>
        </p:txBody>
      </p:sp>
      <p:sp>
        <p:nvSpPr>
          <p:cNvPr id="20483" name="Content Placeholder 2"/>
          <p:cNvSpPr>
            <a:spLocks noGrp="1"/>
          </p:cNvSpPr>
          <p:nvPr>
            <p:ph idx="1"/>
          </p:nvPr>
        </p:nvSpPr>
        <p:spPr/>
        <p:txBody>
          <a:bodyPr>
            <a:normAutofit/>
          </a:bodyPr>
          <a:lstStyle/>
          <a:p>
            <a:r>
              <a:rPr lang="zh-TW" altLang="en-US" dirty="0" smtClean="0"/>
              <a:t>要了解電腦網路的運作，首先最基本的就是了解電腦網路的架構。</a:t>
            </a:r>
            <a:endParaRPr lang="en-US" altLang="zh-TW" dirty="0" smtClean="0"/>
          </a:p>
        </p:txBody>
      </p:sp>
    </p:spTree>
    <p:extLst>
      <p:ext uri="{BB962C8B-B14F-4D97-AF65-F5344CB8AC3E}">
        <p14:creationId xmlns:p14="http://schemas.microsoft.com/office/powerpoint/2010/main" val="29584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5G</a:t>
            </a:r>
            <a:r>
              <a:rPr lang="zh-TW" altLang="en-US" smtClean="0"/>
              <a:t>和</a:t>
            </a:r>
            <a:r>
              <a:rPr lang="en-US" altLang="zh-TW" smtClean="0"/>
              <a:t>4G</a:t>
            </a:r>
            <a:r>
              <a:rPr lang="zh-TW" altLang="en-US" smtClean="0"/>
              <a:t>標準的關鍵差異</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285"/>
          <a:stretch/>
        </p:blipFill>
        <p:spPr bwMode="auto">
          <a:xfrm>
            <a:off x="2456764" y="1646821"/>
            <a:ext cx="4455495" cy="322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0882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
            </a:r>
            <a:br>
              <a:rPr lang="zh-TW" altLang="en-US" smtClean="0"/>
            </a:br>
            <a:r>
              <a:rPr lang="en-US" altLang="zh-TW" smtClean="0"/>
              <a:t>5G</a:t>
            </a:r>
            <a:r>
              <a:rPr lang="zh-TW" altLang="en-US" smtClean="0"/>
              <a:t>的應用情境</a:t>
            </a:r>
            <a:br>
              <a:rPr lang="zh-TW" altLang="en-US"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927" y="1401620"/>
            <a:ext cx="5161368" cy="3193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359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
            </a:r>
            <a:br>
              <a:rPr lang="zh-TW" altLang="en-US" dirty="0" smtClean="0"/>
            </a:br>
            <a:r>
              <a:rPr lang="en-US" altLang="zh-TW" dirty="0" smtClean="0"/>
              <a:t>5G</a:t>
            </a:r>
            <a:r>
              <a:rPr lang="zh-TW" altLang="en-US" dirty="0" smtClean="0"/>
              <a:t>的應用需求</a:t>
            </a:r>
            <a:br>
              <a:rPr lang="zh-TW" altLang="en-US" dirty="0"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10" y="1491854"/>
            <a:ext cx="5347590" cy="32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7335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5" name="內容版面配置區 4"/>
          <p:cNvSpPr>
            <a:spLocks noGrp="1"/>
          </p:cNvSpPr>
          <p:nvPr>
            <p:ph idx="1"/>
          </p:nvPr>
        </p:nvSpPr>
        <p:spPr/>
        <p:txBody>
          <a:bodyPr>
            <a:normAutofit/>
          </a:bodyPr>
          <a:lstStyle/>
          <a:p>
            <a:r>
              <a:rPr lang="en-US" altLang="zh-TW" dirty="0" smtClean="0"/>
              <a:t>B5G</a:t>
            </a:r>
            <a:r>
              <a:rPr lang="zh-TW" altLang="en-US" dirty="0" smtClean="0"/>
              <a:t>（</a:t>
            </a:r>
            <a:r>
              <a:rPr lang="en-US" altLang="zh-TW" dirty="0" smtClean="0"/>
              <a:t>Beyond 5G</a:t>
            </a:r>
            <a:r>
              <a:rPr lang="zh-TW" altLang="en-US" dirty="0" smtClean="0"/>
              <a:t>）與</a:t>
            </a:r>
            <a:r>
              <a:rPr lang="en-US" altLang="zh-TW" dirty="0" smtClean="0"/>
              <a:t>6G</a:t>
            </a:r>
          </a:p>
          <a:p>
            <a:pPr lvl="1"/>
            <a:r>
              <a:rPr lang="zh-TW" altLang="en-US" dirty="0" smtClean="0"/>
              <a:t>目前並沒有正式的文件來規範和訂定新一代電信網路通訊的標準，因此媒體上常以「超越</a:t>
            </a:r>
            <a:r>
              <a:rPr lang="en-US" altLang="zh-TW" dirty="0" smtClean="0"/>
              <a:t>5G</a:t>
            </a:r>
            <a:r>
              <a:rPr lang="zh-TW" altLang="en-US" dirty="0" smtClean="0"/>
              <a:t>」的</a:t>
            </a:r>
            <a:r>
              <a:rPr lang="en-US" altLang="zh-TW" dirty="0" smtClean="0"/>
              <a:t>B5G</a:t>
            </a:r>
            <a:r>
              <a:rPr lang="zh-TW" altLang="en-US" dirty="0" smtClean="0"/>
              <a:t>（</a:t>
            </a:r>
            <a:r>
              <a:rPr lang="en-US" altLang="zh-TW" dirty="0" smtClean="0"/>
              <a:t>Beyond 5G</a:t>
            </a:r>
            <a:r>
              <a:rPr lang="zh-TW" altLang="en-US" dirty="0" smtClean="0"/>
              <a:t>）或是</a:t>
            </a:r>
            <a:r>
              <a:rPr lang="en-US" altLang="zh-TW" dirty="0" smtClean="0"/>
              <a:t>6G</a:t>
            </a:r>
            <a:r>
              <a:rPr lang="zh-TW" altLang="en-US" dirty="0" smtClean="0"/>
              <a:t>來稱呼下一代的通訊網路技術。</a:t>
            </a:r>
            <a:endParaRPr lang="en-US" altLang="zh-TW" dirty="0" smtClean="0"/>
          </a:p>
        </p:txBody>
      </p:sp>
    </p:spTree>
    <p:extLst>
      <p:ext uri="{BB962C8B-B14F-4D97-AF65-F5344CB8AC3E}">
        <p14:creationId xmlns:p14="http://schemas.microsoft.com/office/powerpoint/2010/main" val="26775536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5" name="內容版面配置區 4"/>
          <p:cNvSpPr>
            <a:spLocks noGrp="1"/>
          </p:cNvSpPr>
          <p:nvPr>
            <p:ph idx="1"/>
          </p:nvPr>
        </p:nvSpPr>
        <p:spPr/>
        <p:txBody>
          <a:bodyPr>
            <a:normAutofit/>
          </a:bodyPr>
          <a:lstStyle/>
          <a:p>
            <a:r>
              <a:rPr lang="en-US" altLang="zh-TW" dirty="0" smtClean="0"/>
              <a:t>B5G</a:t>
            </a:r>
            <a:r>
              <a:rPr lang="zh-TW" altLang="en-US" dirty="0" smtClean="0"/>
              <a:t>（</a:t>
            </a:r>
            <a:r>
              <a:rPr lang="en-US" altLang="zh-TW" dirty="0" smtClean="0"/>
              <a:t>Beyond 5G</a:t>
            </a:r>
            <a:r>
              <a:rPr lang="zh-TW" altLang="en-US" dirty="0" smtClean="0"/>
              <a:t>）與</a:t>
            </a:r>
            <a:r>
              <a:rPr lang="en-US" altLang="zh-TW" dirty="0" smtClean="0"/>
              <a:t>6G</a:t>
            </a:r>
          </a:p>
          <a:p>
            <a:pPr lvl="1"/>
            <a:r>
              <a:rPr lang="zh-TW" altLang="en-US" dirty="0" smtClean="0"/>
              <a:t>「無所不在的智慧行動社群」（</a:t>
            </a:r>
            <a:r>
              <a:rPr lang="en-US" altLang="zh-TW" dirty="0" smtClean="0"/>
              <a:t>Ubiquitous Intelligent Mobile Society</a:t>
            </a:r>
            <a:r>
              <a:rPr lang="zh-TW" altLang="en-US" dirty="0" smtClean="0"/>
              <a:t>）理念，希望未來的行動通訊網路可以在森林、海洋及沙漠等極端環境裡也可以提供需要的網路存取環境。 </a:t>
            </a:r>
            <a:endParaRPr lang="zh-TW" altLang="en-US" dirty="0"/>
          </a:p>
        </p:txBody>
      </p:sp>
    </p:spTree>
    <p:extLst>
      <p:ext uri="{BB962C8B-B14F-4D97-AF65-F5344CB8AC3E}">
        <p14:creationId xmlns:p14="http://schemas.microsoft.com/office/powerpoint/2010/main" val="37140342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2415310" y="4497246"/>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6G</a:t>
            </a:r>
            <a:r>
              <a:rPr lang="zh-TW" altLang="en-US" dirty="0"/>
              <a:t>網路應該所涵蓋的範圍更為廣大</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010" y="634604"/>
            <a:ext cx="5669500" cy="3773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92979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smtClean="0"/>
              <a:t>研究人員對</a:t>
            </a:r>
            <a:r>
              <a:rPr lang="en-US" altLang="zh-TW" smtClean="0"/>
              <a:t>6G</a:t>
            </a:r>
            <a:r>
              <a:rPr lang="zh-TW" altLang="en-US" smtClean="0"/>
              <a:t>通訊標準的期望：</a:t>
            </a:r>
            <a:r>
              <a:rPr lang="en-US" altLang="zh-TW" smtClean="0"/>
              <a:t>6G</a:t>
            </a:r>
            <a:r>
              <a:rPr lang="zh-TW" altLang="en-US" smtClean="0"/>
              <a:t>與</a:t>
            </a:r>
            <a:r>
              <a:rPr lang="en-US" altLang="zh-TW" smtClean="0"/>
              <a:t>5G</a:t>
            </a:r>
            <a:r>
              <a:rPr lang="zh-TW" altLang="en-US" smtClean="0"/>
              <a:t>比較。</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755" y="2346725"/>
            <a:ext cx="4410489" cy="240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7546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smtClean="0"/>
              <a:t>低軌道衛星（</a:t>
            </a:r>
            <a:r>
              <a:rPr lang="en-US" altLang="zh-TW" smtClean="0"/>
              <a:t>Low Earth Orbit Satellite</a:t>
            </a:r>
            <a:r>
              <a:rPr lang="zh-TW" altLang="en-US" smtClean="0"/>
              <a:t>）</a:t>
            </a:r>
            <a:endParaRPr lang="en-US" altLang="zh-TW" smtClean="0"/>
          </a:p>
          <a:p>
            <a:pPr lvl="1"/>
            <a:r>
              <a:rPr lang="zh-TW" altLang="en-US" smtClean="0"/>
              <a:t>在</a:t>
            </a:r>
            <a:r>
              <a:rPr lang="en-US" altLang="zh-TW" smtClean="0"/>
              <a:t>B5G</a:t>
            </a:r>
            <a:r>
              <a:rPr lang="zh-TW" altLang="en-US" smtClean="0"/>
              <a:t>或是</a:t>
            </a:r>
            <a:r>
              <a:rPr lang="en-US" altLang="zh-TW" smtClean="0"/>
              <a:t>6G</a:t>
            </a:r>
            <a:r>
              <a:rPr lang="zh-TW" altLang="en-US" smtClean="0"/>
              <a:t>通訊的理想中，透過衛星進行通訊是達成廣大涵蓋率的關鍵做法。 </a:t>
            </a:r>
            <a:endParaRPr lang="en-US" altLang="zh-TW" smtClean="0"/>
          </a:p>
          <a:p>
            <a:pPr lvl="1"/>
            <a:r>
              <a:rPr lang="zh-TW" altLang="en-US" smtClean="0"/>
              <a:t>成本可以大幅降低的關鍵就在於近年來在低軌道衛星的運用以及火箭回收技術的進展。</a:t>
            </a:r>
            <a:endParaRPr lang="zh-TW" altLang="en-US" dirty="0"/>
          </a:p>
        </p:txBody>
      </p:sp>
    </p:spTree>
    <p:extLst>
      <p:ext uri="{BB962C8B-B14F-4D97-AF65-F5344CB8AC3E}">
        <p14:creationId xmlns:p14="http://schemas.microsoft.com/office/powerpoint/2010/main" val="31397808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2771800" y="4664483"/>
            <a:ext cx="21602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t>火箭</a:t>
            </a:r>
            <a:r>
              <a:rPr lang="zh-TW" altLang="en-US" dirty="0"/>
              <a:t>發射成本統計</a:t>
            </a:r>
          </a:p>
        </p:txBody>
      </p:sp>
      <p:pic>
        <p:nvPicPr>
          <p:cNvPr id="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23145" y="634604"/>
            <a:ext cx="4679572" cy="381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895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301888" y="4157792"/>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zh-TW" altLang="en-US" dirty="0" smtClean="0"/>
              <a:t> </a:t>
            </a:r>
            <a:r>
              <a:rPr lang="zh-TW" altLang="en-US" dirty="0"/>
              <a:t>　</a:t>
            </a:r>
            <a:r>
              <a:rPr lang="en-US" altLang="zh-TW" dirty="0"/>
              <a:t>SpaceX</a:t>
            </a:r>
            <a:r>
              <a:rPr lang="zh-TW" altLang="en-US" dirty="0"/>
              <a:t>近年來的第一截火箭回收率統計</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1670" y="918925"/>
            <a:ext cx="5901470" cy="313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94075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marL="0" indent="0">
          <a:buNone/>
          <a:defRPr sz="2000" dirty="0" err="1" smtClean="0"/>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4420</TotalTime>
  <Words>4796</Words>
  <Application>Microsoft Office PowerPoint</Application>
  <PresentationFormat>如螢幕大小 (16:9)</PresentationFormat>
  <Paragraphs>518</Paragraphs>
  <Slides>118</Slides>
  <Notes>0</Notes>
  <HiddenSlides>0</HiddenSlides>
  <MMClips>0</MMClips>
  <ScaleCrop>false</ScaleCrop>
  <HeadingPairs>
    <vt:vector size="4" baseType="variant">
      <vt:variant>
        <vt:lpstr>佈景主題</vt:lpstr>
      </vt:variant>
      <vt:variant>
        <vt:i4>1</vt:i4>
      </vt:variant>
      <vt:variant>
        <vt:lpstr>投影片標題</vt:lpstr>
      </vt:variant>
      <vt:variant>
        <vt:i4>118</vt:i4>
      </vt:variant>
    </vt:vector>
  </HeadingPairs>
  <TitlesOfParts>
    <vt:vector size="119" baseType="lpstr">
      <vt:lpstr>Office 佈景主題</vt:lpstr>
      <vt:lpstr>電腦網路</vt:lpstr>
      <vt:lpstr>5-1電腦網路的用途</vt:lpstr>
      <vt:lpstr>5-1電腦網路的用途</vt:lpstr>
      <vt:lpstr>訊息交換</vt:lpstr>
      <vt:lpstr>利用網路進行的訊息交換機制十分多元</vt:lpstr>
      <vt:lpstr>資源分享</vt:lpstr>
      <vt:lpstr>電子商務</vt:lpstr>
      <vt:lpstr>娛樂</vt:lpstr>
      <vt:lpstr>5-2 電腦網路的架構</vt:lpstr>
      <vt:lpstr>5-2 電腦網路的架構</vt:lpstr>
      <vt:lpstr>依據網路線路連接的方式</vt:lpstr>
      <vt:lpstr>匯流排</vt:lpstr>
      <vt:lpstr>匯流排</vt:lpstr>
      <vt:lpstr>CSMA/CD</vt:lpstr>
      <vt:lpstr>CSMA/CD</vt:lpstr>
      <vt:lpstr>環狀</vt:lpstr>
      <vt:lpstr>環狀</vt:lpstr>
      <vt:lpstr>星狀</vt:lpstr>
      <vt:lpstr>星狀</vt:lpstr>
      <vt:lpstr>網格</vt:lpstr>
      <vt:lpstr>依據網路資源及服務提供者</vt:lpstr>
      <vt:lpstr>依據網路資源及服務提供者</vt:lpstr>
      <vt:lpstr>依據網路資源及服務提供者</vt:lpstr>
      <vt:lpstr>依據網路建置的規模</vt:lpstr>
      <vt:lpstr>5-3 傳輸媒介</vt:lpstr>
      <vt:lpstr>電話線</vt:lpstr>
      <vt:lpstr>電話線</vt:lpstr>
      <vt:lpstr>電話線</vt:lpstr>
      <vt:lpstr>同軸電纜</vt:lpstr>
      <vt:lpstr>同軸電纜</vt:lpstr>
      <vt:lpstr>雙絞線</vt:lpstr>
      <vt:lpstr>雙絞線</vt:lpstr>
      <vt:lpstr>雙絞線的等級與限制整理表</vt:lpstr>
      <vt:lpstr>雙絞線接頭的花色</vt:lpstr>
      <vt:lpstr>雙絞線接頭的花色</vt:lpstr>
      <vt:lpstr>雙絞線接頭的花色</vt:lpstr>
      <vt:lpstr>雙絞線接頭的花色</vt:lpstr>
      <vt:lpstr>光纖</vt:lpstr>
      <vt:lpstr>光纖</vt:lpstr>
      <vt:lpstr>電磁波</vt:lpstr>
      <vt:lpstr>電磁波</vt:lpstr>
      <vt:lpstr>5-4 OSI與TCP/IP模型</vt:lpstr>
      <vt:lpstr>OSI模型的各層</vt:lpstr>
      <vt:lpstr>資料傳輸與OSI模型</vt:lpstr>
      <vt:lpstr>資料傳輸與OSI模型</vt:lpstr>
      <vt:lpstr>資料傳輸與OSI模型</vt:lpstr>
      <vt:lpstr>資料傳輸與OSI模型</vt:lpstr>
      <vt:lpstr>資料傳輸與OSI</vt:lpstr>
      <vt:lpstr>資料傳輸與OSI</vt:lpstr>
      <vt:lpstr>應用層 – Application Layer</vt:lpstr>
      <vt:lpstr>表達層 – Presentation Layer</vt:lpstr>
      <vt:lpstr>交談(會議)層 – Session Layer</vt:lpstr>
      <vt:lpstr>交談(會議)層 – Session Layer</vt:lpstr>
      <vt:lpstr>傳輸層 – Transport Layer</vt:lpstr>
      <vt:lpstr>傳輸層 – Transport Layer</vt:lpstr>
      <vt:lpstr>網路層 – Network Layer</vt:lpstr>
      <vt:lpstr>網路層 – Network Layer</vt:lpstr>
      <vt:lpstr>資料連結層 – Data Link Layer</vt:lpstr>
      <vt:lpstr>資料連結層 – Data Link Layer</vt:lpstr>
      <vt:lpstr>資料連結層 – Data Link Layer</vt:lpstr>
      <vt:lpstr>資料連結層 – Data Link Layer</vt:lpstr>
      <vt:lpstr>實體層 – Physical Layer</vt:lpstr>
      <vt:lpstr>TCP/IP模型</vt:lpstr>
      <vt:lpstr>5-5 常見的網路設備</vt:lpstr>
      <vt:lpstr>5-5 常見的網路設備</vt:lpstr>
      <vt:lpstr>網路卡 – network interface card</vt:lpstr>
      <vt:lpstr>PowerPoint 簡報</vt:lpstr>
      <vt:lpstr>中繼器 – Repeater</vt:lpstr>
      <vt:lpstr>集線器 – Hub</vt:lpstr>
      <vt:lpstr>橋接器 – Bridge</vt:lpstr>
      <vt:lpstr>交換器 – Switch </vt:lpstr>
      <vt:lpstr>路由器 – Router </vt:lpstr>
      <vt:lpstr>無線網路存取點 – Wireless AP</vt:lpstr>
      <vt:lpstr>無線網路存取點 – Wireless AP</vt:lpstr>
      <vt:lpstr>無線網路存取點 – Wireless AP</vt:lpstr>
      <vt:lpstr>5-6 電信網路</vt:lpstr>
      <vt:lpstr>5-6 電信網路</vt:lpstr>
      <vt:lpstr>封包交換 VS 線路交換</vt:lpstr>
      <vt:lpstr>POTS/PSTN</vt:lpstr>
      <vt:lpstr>POTS/PSTN</vt:lpstr>
      <vt:lpstr>第一代行動通訊網路 – 1G</vt:lpstr>
      <vt:lpstr>第一代行動通訊網路 – 1G</vt:lpstr>
      <vt:lpstr>細胞群網路</vt:lpstr>
      <vt:lpstr>細胞群概念示意圖</vt:lpstr>
      <vt:lpstr>第二代行動通訊網路 – 2G</vt:lpstr>
      <vt:lpstr>第二代行動通訊網路 – 2G</vt:lpstr>
      <vt:lpstr>第三代行動通訊網路 – 3G</vt:lpstr>
      <vt:lpstr>第四代行動通訊網路 – 4G</vt:lpstr>
      <vt:lpstr>第五代（5G）行動通訊網路</vt:lpstr>
      <vt:lpstr>5G和4G標準的關鍵差異</vt:lpstr>
      <vt:lpstr> 5G的應用情境 </vt:lpstr>
      <vt:lpstr> 5G的應用需求 </vt:lpstr>
      <vt:lpstr>電信網路的未來發展趨勢</vt:lpstr>
      <vt:lpstr>電信網路的未來發展趨勢</vt:lpstr>
      <vt:lpstr>PowerPoint 簡報</vt:lpstr>
      <vt:lpstr>電信網路的未來發展趨勢</vt:lpstr>
      <vt:lpstr>電信網路的未來發展趨勢</vt:lpstr>
      <vt:lpstr>PowerPoint 簡報</vt:lpstr>
      <vt:lpstr>PowerPoint 簡報</vt:lpstr>
      <vt:lpstr>電信網路的未來發展趨勢</vt:lpstr>
      <vt:lpstr>5-7 無線網路</vt:lpstr>
      <vt:lpstr>802.11標準</vt:lpstr>
      <vt:lpstr>802.11標準</vt:lpstr>
      <vt:lpstr>無線網路的連接方式</vt:lpstr>
      <vt:lpstr>無線網路的連接方式</vt:lpstr>
      <vt:lpstr>WiFi 聯盟</vt:lpstr>
      <vt:lpstr>藍牙 – Blue Tooth</vt:lpstr>
      <vt:lpstr>PowerPoint 簡報</vt:lpstr>
      <vt:lpstr>PowerPoint 簡報</vt:lpstr>
      <vt:lpstr>無線射頻識別 – RFID</vt:lpstr>
      <vt:lpstr>RFID運作方式</vt:lpstr>
      <vt:lpstr>RFID運作方式</vt:lpstr>
      <vt:lpstr>RFID運作方式</vt:lpstr>
      <vt:lpstr>RFID的應用</vt:lpstr>
      <vt:lpstr>近場通訊 – NFC</vt:lpstr>
      <vt:lpstr>近場通訊 – NFC</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351</cp:revision>
  <dcterms:created xsi:type="dcterms:W3CDTF">2015-04-21T01:58:17Z</dcterms:created>
  <dcterms:modified xsi:type="dcterms:W3CDTF">2025-06-19T08:39:46Z</dcterms:modified>
</cp:coreProperties>
</file>